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sldIdLst>
    <p:sldId id="318" r:id="rId3"/>
    <p:sldId id="314" r:id="rId4"/>
    <p:sldId id="279" r:id="rId5"/>
    <p:sldId id="272" r:id="rId6"/>
    <p:sldId id="273" r:id="rId7"/>
    <p:sldId id="274" r:id="rId8"/>
    <p:sldId id="288" r:id="rId9"/>
    <p:sldId id="302" r:id="rId10"/>
    <p:sldId id="317" r:id="rId11"/>
    <p:sldId id="316" r:id="rId12"/>
    <p:sldId id="315" r:id="rId13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0033"/>
    <a:srgbClr val="663300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907" autoAdjust="0"/>
  </p:normalViewPr>
  <p:slideViewPr>
    <p:cSldViewPr>
      <p:cViewPr varScale="1">
        <p:scale>
          <a:sx n="72" d="100"/>
          <a:sy n="72" d="100"/>
        </p:scale>
        <p:origin x="-123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6/13/2013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6/13/2013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6/13/2013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6/13/2013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6/13/2013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6/13/2013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6/13/2013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овина рамки 6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1753"/>
              <a:gd name="adj2" fmla="val 1988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12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4664"/>
            <a:ext cx="2160240" cy="175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755576" y="5429264"/>
            <a:ext cx="784887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65125" marR="0" lvl="0" indent="-255588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Докладчик: </a:t>
            </a:r>
            <a:r>
              <a:rPr lang="ru-RU" sz="2000" b="1" dirty="0" smtClean="0">
                <a:latin typeface="Bookman Old Style" pitchFamily="18" charset="0"/>
              </a:rPr>
              <a:t>Е.В. Шипилова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– заместитель Министра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труда</a:t>
            </a:r>
            <a:r>
              <a:rPr lang="ru-RU" sz="2000" b="1" dirty="0" smtClean="0">
                <a:latin typeface="Bookman Old Style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и социального развития Омской области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43077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реализации</a:t>
            </a: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Плана мероприятий ("дорожная карта") </a:t>
            </a:r>
            <a:endParaRPr lang="en-US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"Повышение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эффективности и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услуг</a:t>
            </a:r>
            <a:endParaRPr lang="en-US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сфере социального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обслуживания населения</a:t>
            </a:r>
            <a:endParaRPr lang="en-US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Омской области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(2013 – 2018 годы)"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овина рамки 4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1753"/>
              <a:gd name="adj2" fmla="val 19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12" descr="министерство_ито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922" y="188640"/>
            <a:ext cx="85668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548608" y="116632"/>
            <a:ext cx="8343872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dirty="0" smtClean="0">
                <a:effectLst/>
                <a:latin typeface="Bookman Old Style" pitchFamily="18" charset="0"/>
              </a:rPr>
              <a:t>Министерство труда и социального развития Омской области</a:t>
            </a:r>
            <a:endParaRPr lang="en-US" dirty="0">
              <a:effectLst/>
              <a:latin typeface="Bookman Old Style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142976" y="620688"/>
            <a:ext cx="7101432" cy="22230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1043608" y="1052736"/>
            <a:ext cx="7416824" cy="1080120"/>
            <a:chOff x="1420" y="1366"/>
            <a:chExt cx="2928" cy="762"/>
          </a:xfrm>
        </p:grpSpPr>
        <p:sp>
          <p:nvSpPr>
            <p:cNvPr id="28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gray">
            <a:xfrm>
              <a:off x="1420" y="1366"/>
              <a:ext cx="2928" cy="65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b="1" dirty="0" smtClean="0"/>
                <a:t>Реализация "дорожной карты" – </a:t>
              </a:r>
            </a:p>
            <a:p>
              <a:pPr algn="ctr"/>
              <a:r>
                <a:rPr lang="ru-RU" b="1" dirty="0" smtClean="0"/>
                <a:t>решение проблем в системе социального обслуживания</a:t>
              </a:r>
            </a:p>
            <a:p>
              <a:pPr algn="ctr"/>
              <a:r>
                <a:rPr lang="ru-RU" b="1" dirty="0" smtClean="0"/>
                <a:t>и новый качественный уровень к 2018 году</a:t>
              </a:r>
              <a:endParaRPr lang="ru-RU" b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95536" y="2564904"/>
            <a:ext cx="2376264" cy="707886"/>
            <a:chOff x="395536" y="2341329"/>
            <a:chExt cx="8424936" cy="762577"/>
          </a:xfrm>
        </p:grpSpPr>
        <p:sp>
          <p:nvSpPr>
            <p:cNvPr id="12" name="AutoShape 19"/>
            <p:cNvSpPr>
              <a:spLocks noChangeArrowheads="1"/>
            </p:cNvSpPr>
            <p:nvPr/>
          </p:nvSpPr>
          <p:spPr bwMode="ltGray">
            <a:xfrm>
              <a:off x="539552" y="2348881"/>
              <a:ext cx="8136904" cy="72007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395536" y="2341329"/>
              <a:ext cx="8424936" cy="7625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Внедрение</a:t>
              </a:r>
            </a:p>
            <a:p>
              <a:pPr algn="ctr"/>
              <a:r>
                <a:rPr lang="ru-RU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 инноваций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3275856" y="2204864"/>
            <a:ext cx="5400600" cy="1490751"/>
            <a:chOff x="395536" y="2348881"/>
            <a:chExt cx="8424936" cy="732646"/>
          </a:xfrm>
        </p:grpSpPr>
        <p:sp>
          <p:nvSpPr>
            <p:cNvPr id="36" name="AutoShape 19"/>
            <p:cNvSpPr>
              <a:spLocks noChangeArrowheads="1"/>
            </p:cNvSpPr>
            <p:nvPr/>
          </p:nvSpPr>
          <p:spPr bwMode="ltGray">
            <a:xfrm>
              <a:off x="539552" y="2348881"/>
              <a:ext cx="8136904" cy="72007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95536" y="2355478"/>
              <a:ext cx="8424936" cy="7260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/>
                <a:t>развитие и модернизация системы социальной защиты населения, обеспечивающей формирование максимально благоприятной среды</a:t>
              </a:r>
            </a:p>
            <a:p>
              <a:pPr algn="ctr"/>
              <a:r>
                <a:rPr lang="ru-RU" b="1" dirty="0" smtClean="0"/>
                <a:t>для проживания населения</a:t>
              </a:r>
              <a:endParaRPr lang="ru-RU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38" name="Стрелка вправо 37"/>
          <p:cNvSpPr/>
          <p:nvPr/>
        </p:nvSpPr>
        <p:spPr>
          <a:xfrm>
            <a:off x="2555776" y="2564904"/>
            <a:ext cx="1080120" cy="648072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8676456" y="644404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971600" y="3789040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Будет принято распоряжение Министерства, которым предусмотрен комплекс мер по реализации "дорожной карты", взаимосвязанных по срокам реализации и исполнителям. Реализация распоряжения будет осуществляться не только структурными подразделениями Министерства, но</a:t>
            </a:r>
          </a:p>
          <a:p>
            <a:r>
              <a:rPr lang="ru-RU" sz="1600" b="1" dirty="0" smtClean="0"/>
              <a:t>и учреждениями</a:t>
            </a:r>
            <a:endParaRPr lang="ru-RU" sz="1600" b="1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55576" y="3933056"/>
            <a:ext cx="144016" cy="144016"/>
          </a:xfrm>
          <a:prstGeom prst="round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Скругленный прямоугольник 44"/>
          <p:cNvSpPr/>
          <p:nvPr/>
        </p:nvSpPr>
        <p:spPr>
          <a:xfrm>
            <a:off x="755576" y="4653136"/>
            <a:ext cx="144016" cy="144016"/>
          </a:xfrm>
          <a:prstGeom prst="round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Прямоугольник 45"/>
          <p:cNvSpPr/>
          <p:nvPr/>
        </p:nvSpPr>
        <p:spPr>
          <a:xfrm>
            <a:off x="1043608" y="5445224"/>
            <a:ext cx="7344816" cy="1015663"/>
          </a:xfrm>
          <a:prstGeom prst="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Выполнение «дорожной карты» –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важнейший показатель эффективности функционирования отрасли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47" name="Рисунок 46" descr="pic0311_c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5517232"/>
            <a:ext cx="491564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овина рамки 6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1753"/>
              <a:gd name="adj2" fmla="val 1988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12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4664"/>
            <a:ext cx="2160240" cy="175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755576" y="5429264"/>
            <a:ext cx="784887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65125" marR="0" lvl="0" indent="-255588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Докладчик: </a:t>
            </a:r>
            <a:r>
              <a:rPr lang="ru-RU" sz="2000" b="1" dirty="0" smtClean="0">
                <a:latin typeface="Bookman Old Style" pitchFamily="18" charset="0"/>
              </a:rPr>
              <a:t>Е.В. Шипилова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– заместитель Министра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труда</a:t>
            </a:r>
            <a:r>
              <a:rPr lang="ru-RU" sz="2000" b="1" dirty="0" smtClean="0">
                <a:latin typeface="Bookman Old Style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и социального развития Омской области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43077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реализации</a:t>
            </a: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Плана мероприятий ("дорожная карта") </a:t>
            </a:r>
            <a:endParaRPr lang="en-US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"Повышение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эффективности и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услуг</a:t>
            </a:r>
            <a:endParaRPr lang="en-US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сфере социального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обслуживания населения</a:t>
            </a:r>
            <a:endParaRPr lang="en-US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Омской области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(2013 – 2018 годы)"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9"/>
          <p:cNvSpPr>
            <a:spLocks noChangeArrowheads="1"/>
          </p:cNvSpPr>
          <p:nvPr/>
        </p:nvSpPr>
        <p:spPr bwMode="gray">
          <a:xfrm>
            <a:off x="467544" y="1196752"/>
            <a:ext cx="8424936" cy="1440160"/>
          </a:xfrm>
          <a:prstGeom prst="roundRect">
            <a:avLst>
              <a:gd name="adj" fmla="val 10889"/>
            </a:avLst>
          </a:prstGeom>
          <a:ln w="38100"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sz="2200" b="1" dirty="0">
              <a:latin typeface="Bookman Old Style" pitchFamily="18" charset="0"/>
            </a:endParaRPr>
          </a:p>
        </p:txBody>
      </p:sp>
      <p:sp>
        <p:nvSpPr>
          <p:cNvPr id="5" name="Половина рамки 4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1753"/>
              <a:gd name="adj2" fmla="val 19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12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922" y="188640"/>
            <a:ext cx="85668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548608" y="116632"/>
            <a:ext cx="8343872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dirty="0" smtClean="0">
                <a:latin typeface="Bookman Old Style" pitchFamily="18" charset="0"/>
              </a:rPr>
              <a:t>Министерство труда и социального развития Омской области</a:t>
            </a:r>
            <a:endParaRPr lang="en-US" dirty="0">
              <a:latin typeface="Bookman Old Style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142976" y="620688"/>
            <a:ext cx="7101432" cy="22230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2"/>
          <p:cNvGrpSpPr/>
          <p:nvPr/>
        </p:nvGrpSpPr>
        <p:grpSpPr>
          <a:xfrm>
            <a:off x="395536" y="2636912"/>
            <a:ext cx="8064896" cy="1656184"/>
            <a:chOff x="0" y="1484784"/>
            <a:chExt cx="9144000" cy="2348880"/>
          </a:xfrm>
        </p:grpSpPr>
        <p:pic>
          <p:nvPicPr>
            <p:cNvPr id="12" name="Рисунок 11" descr="investing-family.jpg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31756" t="21559" b="42510"/>
            <a:stretch>
              <a:fillRect/>
            </a:stretch>
          </p:blipFill>
          <p:spPr>
            <a:xfrm>
              <a:off x="1619672" y="1700808"/>
              <a:ext cx="4176464" cy="21328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Рисунок 12" descr="8724957-silhouette-of-old-and-disabled-people.jp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7131" r="62652"/>
            <a:stretch>
              <a:fillRect/>
            </a:stretch>
          </p:blipFill>
          <p:spPr>
            <a:xfrm>
              <a:off x="0" y="1700808"/>
              <a:ext cx="1691680" cy="21328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Рисунок 13" descr="8724957-silhouette-of-old-and-disabled-people.jp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29399" t="-8201" r="49934" b="60009"/>
            <a:stretch>
              <a:fillRect/>
            </a:stretch>
          </p:blipFill>
          <p:spPr>
            <a:xfrm>
              <a:off x="6948264" y="1484784"/>
              <a:ext cx="1152128" cy="2348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Рисунок 14" descr="8724957-silhouette-of-old-and-disabled-people.jp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76308" t="-1062" r="-1744" b="54654"/>
            <a:stretch>
              <a:fillRect/>
            </a:stretch>
          </p:blipFill>
          <p:spPr>
            <a:xfrm>
              <a:off x="5796136" y="1700808"/>
              <a:ext cx="1224136" cy="21328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Рисунок 17" descr="8724957-silhouette-of-old-and-disabled-people.jp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52462" t="5801" r="23692" b="46224"/>
            <a:stretch>
              <a:fillRect/>
            </a:stretch>
          </p:blipFill>
          <p:spPr>
            <a:xfrm>
              <a:off x="8063880" y="1700808"/>
              <a:ext cx="1080120" cy="213285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" name="Прямоугольник 21"/>
          <p:cNvSpPr/>
          <p:nvPr/>
        </p:nvSpPr>
        <p:spPr>
          <a:xfrm>
            <a:off x="323529" y="1268761"/>
            <a:ext cx="85689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ПЛАН МЕРОПРИЯТИЙ («дорожная карта»)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«Повышение эффективности и качества услуг в сфере социального обслуживания населения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Омской области на 2013 – 2018 годы»</a:t>
            </a:r>
          </a:p>
        </p:txBody>
      </p:sp>
      <p:sp>
        <p:nvSpPr>
          <p:cNvPr id="24" name="Freeform 5"/>
          <p:cNvSpPr>
            <a:spLocks/>
          </p:cNvSpPr>
          <p:nvPr/>
        </p:nvSpPr>
        <p:spPr bwMode="gray">
          <a:xfrm rot="10800000">
            <a:off x="7308304" y="4365104"/>
            <a:ext cx="1016000" cy="1155700"/>
          </a:xfrm>
          <a:custGeom>
            <a:avLst/>
            <a:gdLst/>
            <a:ahLst/>
            <a:cxnLst>
              <a:cxn ang="0">
                <a:pos x="88" y="1160"/>
              </a:cxn>
              <a:cxn ang="0">
                <a:pos x="88" y="0"/>
              </a:cxn>
              <a:cxn ang="0">
                <a:pos x="0" y="0"/>
              </a:cxn>
              <a:cxn ang="0">
                <a:pos x="0" y="1256"/>
              </a:cxn>
              <a:cxn ang="0">
                <a:pos x="1104" y="1256"/>
              </a:cxn>
              <a:cxn ang="0">
                <a:pos x="1104" y="1160"/>
              </a:cxn>
              <a:cxn ang="0">
                <a:pos x="88" y="1160"/>
              </a:cxn>
            </a:cxnLst>
            <a:rect l="0" t="0" r="r" b="b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>
              <a:solidFill>
                <a:schemeClr val="dk1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gray">
          <a:xfrm>
            <a:off x="683568" y="4509120"/>
            <a:ext cx="7416824" cy="1008112"/>
          </a:xfrm>
          <a:prstGeom prst="rect">
            <a:avLst/>
          </a:pr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СТРАТЕГИЧЕСКИЙ ПЛАН РАЗВИТИЯ СФЕРЫ</a:t>
            </a:r>
          </a:p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СОЦИАЛЬНОГО ОБСЛУЖИВАНИЯ НАСЕЛЕНИЯ</a:t>
            </a:r>
          </a:p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ОМСКОЙ ОБЛАСТИ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Заголовок 3"/>
          <p:cNvSpPr txBox="1">
            <a:spLocks/>
          </p:cNvSpPr>
          <p:nvPr/>
        </p:nvSpPr>
        <p:spPr>
          <a:xfrm>
            <a:off x="755576" y="4104456"/>
            <a:ext cx="7488832" cy="135602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white">
          <a:xfrm>
            <a:off x="323528" y="5757063"/>
            <a:ext cx="8496944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spc="50" dirty="0" smtClean="0">
                <a:ln w="11430"/>
                <a:solidFill>
                  <a:srgbClr val="C00000"/>
                </a:solidFill>
              </a:rPr>
              <a:t>Основание для разработки - </a:t>
            </a:r>
            <a:r>
              <a:rPr lang="ru-RU" sz="2000" b="1" spc="50" dirty="0" smtClean="0">
                <a:ln w="11430"/>
                <a:solidFill>
                  <a:schemeClr val="accent3">
                    <a:lumMod val="50000"/>
                  </a:schemeClr>
                </a:solidFill>
              </a:rPr>
              <a:t>приказ Министерства труда и социальной защиты Российской Федерации               от 29 декабря 2012 года № 650</a:t>
            </a:r>
            <a:endParaRPr lang="en-US" sz="2000" b="1" spc="50" dirty="0">
              <a:ln w="11430"/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Freeform 5"/>
          <p:cNvSpPr>
            <a:spLocks/>
          </p:cNvSpPr>
          <p:nvPr/>
        </p:nvSpPr>
        <p:spPr bwMode="gray">
          <a:xfrm>
            <a:off x="467544" y="4509120"/>
            <a:ext cx="1016000" cy="1155700"/>
          </a:xfrm>
          <a:custGeom>
            <a:avLst/>
            <a:gdLst/>
            <a:ahLst/>
            <a:cxnLst>
              <a:cxn ang="0">
                <a:pos x="88" y="1160"/>
              </a:cxn>
              <a:cxn ang="0">
                <a:pos x="88" y="0"/>
              </a:cxn>
              <a:cxn ang="0">
                <a:pos x="0" y="0"/>
              </a:cxn>
              <a:cxn ang="0">
                <a:pos x="0" y="1256"/>
              </a:cxn>
              <a:cxn ang="0">
                <a:pos x="1104" y="1256"/>
              </a:cxn>
              <a:cxn ang="0">
                <a:pos x="1104" y="1160"/>
              </a:cxn>
              <a:cxn ang="0">
                <a:pos x="88" y="1160"/>
              </a:cxn>
            </a:cxnLst>
            <a:rect l="0" t="0" r="r" b="b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>
              <a:solidFill>
                <a:schemeClr val="dk1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460095" y="2276872"/>
            <a:ext cx="7449" cy="0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467544" y="3991218"/>
            <a:ext cx="7929264" cy="13846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748464" y="644404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овина рамки 4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1753"/>
              <a:gd name="adj2" fmla="val 19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12" descr="министерство_ито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922" y="188640"/>
            <a:ext cx="85668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548608" y="116632"/>
            <a:ext cx="8343872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dirty="0" smtClean="0">
                <a:latin typeface="Bookman Old Style" pitchFamily="18" charset="0"/>
              </a:rPr>
              <a:t>Министерство труда и социального развития Омской области</a:t>
            </a:r>
            <a:endParaRPr lang="en-US" dirty="0">
              <a:latin typeface="Bookman Old Style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142976" y="620688"/>
            <a:ext cx="7101432" cy="22230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6"/>
          <p:cNvGrpSpPr>
            <a:grpSpLocks/>
          </p:cNvGrpSpPr>
          <p:nvPr/>
        </p:nvGrpSpPr>
        <p:grpSpPr bwMode="auto">
          <a:xfrm>
            <a:off x="539552" y="5373216"/>
            <a:ext cx="8424936" cy="1296144"/>
            <a:chOff x="1344" y="1680"/>
            <a:chExt cx="2928" cy="448"/>
          </a:xfrm>
        </p:grpSpPr>
        <p:sp>
          <p:nvSpPr>
            <p:cNvPr id="30" name="Freeform 7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ln w="38100">
              <a:solidFill>
                <a:schemeClr val="accent3"/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grpSp>
        <p:nvGrpSpPr>
          <p:cNvPr id="33" name="Group 2"/>
          <p:cNvGrpSpPr>
            <a:grpSpLocks/>
          </p:cNvGrpSpPr>
          <p:nvPr/>
        </p:nvGrpSpPr>
        <p:grpSpPr bwMode="auto">
          <a:xfrm>
            <a:off x="539552" y="4365104"/>
            <a:ext cx="8424936" cy="936104"/>
            <a:chOff x="1344" y="1680"/>
            <a:chExt cx="2928" cy="448"/>
          </a:xfrm>
        </p:grpSpPr>
        <p:sp>
          <p:nvSpPr>
            <p:cNvPr id="34" name="Freeform 3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92D050"/>
                </a:solidFill>
                <a:latin typeface="Bookman Old Style" pitchFamily="18" charset="0"/>
              </a:endParaRPr>
            </a:p>
          </p:txBody>
        </p:sp>
        <p:sp>
          <p:nvSpPr>
            <p:cNvPr id="36" name="Rectangle 4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ln w="38100">
              <a:solidFill>
                <a:schemeClr val="accent3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>
                <a:solidFill>
                  <a:srgbClr val="92D05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41" name="Group 10"/>
          <p:cNvGrpSpPr>
            <a:grpSpLocks/>
          </p:cNvGrpSpPr>
          <p:nvPr/>
        </p:nvGrpSpPr>
        <p:grpSpPr bwMode="auto">
          <a:xfrm>
            <a:off x="539552" y="2204864"/>
            <a:ext cx="8424936" cy="1008112"/>
            <a:chOff x="1344" y="1680"/>
            <a:chExt cx="2928" cy="448"/>
          </a:xfrm>
        </p:grpSpPr>
        <p:sp>
          <p:nvSpPr>
            <p:cNvPr id="42" name="Freeform 11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43" name="Rectangle 12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ln w="38100">
              <a:solidFill>
                <a:schemeClr val="accent3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44" name="Скругленный прямоугольник 43"/>
          <p:cNvSpPr/>
          <p:nvPr/>
        </p:nvSpPr>
        <p:spPr>
          <a:xfrm>
            <a:off x="683568" y="5301208"/>
            <a:ext cx="8208912" cy="12241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Реализация мероприятий по укреплению материально-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технической базы учреждений социального обслуживания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населения, сокращение очередности на получение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государственных услуг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912659" y="4071372"/>
            <a:ext cx="7479185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67544" y="2132856"/>
            <a:ext cx="8496944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Модернизация системы социального обслуживания, предусматривающая оказание социальных услуг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населению с учетом оценки индивидуальной нуждаемости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9552" y="4293096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Внедрение независимой оценки качества предоставления социальных услуг и осуществление контроля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 их предоставлением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89811" y="735087"/>
            <a:ext cx="5878533" cy="461665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Основная цель «дорожной карты»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6" name="AutoShape 9"/>
          <p:cNvSpPr>
            <a:spLocks noChangeArrowheads="1"/>
          </p:cNvSpPr>
          <p:nvPr/>
        </p:nvSpPr>
        <p:spPr bwMode="gray">
          <a:xfrm>
            <a:off x="539552" y="1196752"/>
            <a:ext cx="8424936" cy="864096"/>
          </a:xfrm>
          <a:prstGeom prst="roundRect">
            <a:avLst>
              <a:gd name="adj" fmla="val 10889"/>
            </a:avLst>
          </a:prstGeom>
          <a:ln w="38100"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sz="2200" b="1" dirty="0">
              <a:latin typeface="Bookman Old Style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55576" y="116887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/>
                </a:solidFill>
              </a:rPr>
              <a:t>Обеспечение доступности, повышение эффективности</a:t>
            </a:r>
          </a:p>
          <a:p>
            <a:pPr algn="ctr"/>
            <a:r>
              <a:rPr lang="ru-RU" b="1" dirty="0" smtClean="0">
                <a:solidFill>
                  <a:schemeClr val="bg2"/>
                </a:solidFill>
              </a:rPr>
              <a:t>и качества предоставления населению Омской области услуг</a:t>
            </a:r>
          </a:p>
          <a:p>
            <a:pPr algn="ctr"/>
            <a:r>
              <a:rPr lang="ru-RU" b="1" dirty="0" smtClean="0">
                <a:solidFill>
                  <a:schemeClr val="bg2"/>
                </a:solidFill>
              </a:rPr>
              <a:t>в сфере социального обслуживания</a:t>
            </a:r>
            <a:endParaRPr lang="ru-RU" b="1" dirty="0">
              <a:solidFill>
                <a:schemeClr val="bg2"/>
              </a:solidFill>
            </a:endParaRPr>
          </a:p>
        </p:txBody>
      </p:sp>
      <p:grpSp>
        <p:nvGrpSpPr>
          <p:cNvPr id="38" name="Group 6"/>
          <p:cNvGrpSpPr>
            <a:grpSpLocks/>
          </p:cNvGrpSpPr>
          <p:nvPr/>
        </p:nvGrpSpPr>
        <p:grpSpPr bwMode="auto">
          <a:xfrm>
            <a:off x="539552" y="3227441"/>
            <a:ext cx="8424936" cy="993647"/>
            <a:chOff x="1344" y="1685"/>
            <a:chExt cx="2903" cy="443"/>
          </a:xfrm>
        </p:grpSpPr>
        <p:sp>
          <p:nvSpPr>
            <p:cNvPr id="39" name="Freeform 7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solidFill>
                <a:schemeClr val="accent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gray">
            <a:xfrm>
              <a:off x="1344" y="1685"/>
              <a:ext cx="2903" cy="393"/>
            </a:xfrm>
            <a:prstGeom prst="rect">
              <a:avLst/>
            </a:prstGeom>
            <a:ln w="38100">
              <a:solidFill>
                <a:schemeClr val="accent3"/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29" name="Скругленный прямоугольник 28"/>
          <p:cNvSpPr/>
          <p:nvPr/>
        </p:nvSpPr>
        <p:spPr>
          <a:xfrm>
            <a:off x="539552" y="3212976"/>
            <a:ext cx="8424936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Возможность участия в оказании социальных услуг населению негосударственных организаций, индивидуальных поставщиков, благотворителей и добровольцев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6200000">
            <a:off x="-1745690" y="4240103"/>
            <a:ext cx="4570482" cy="288032"/>
          </a:xfrm>
          <a:prstGeom prst="rect">
            <a:avLst/>
          </a:prstGeom>
          <a:solidFill>
            <a:schemeClr val="bg2"/>
          </a:solidFill>
          <a:ln w="19050">
            <a:solidFill>
              <a:srgbClr val="FF0000"/>
            </a:solidFill>
            <a:prstDash val="solid"/>
          </a:ln>
        </p:spPr>
        <p:txBody>
          <a:bodyPr vert="vert" wrap="square" lIns="91440" tIns="45720" rIns="91440" bIns="45720">
            <a:spAutoFit/>
          </a:bodyPr>
          <a:lstStyle/>
          <a:p>
            <a:pPr algn="ctr"/>
            <a:r>
              <a:rPr lang="ru-RU" sz="1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Достижение</a:t>
            </a:r>
          </a:p>
          <a:p>
            <a:pPr algn="ctr"/>
            <a:endParaRPr lang="ru-RU" sz="19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ru-RU" sz="1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ц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ели</a:t>
            </a:r>
            <a:endParaRPr lang="ru-RU" sz="1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781170" y="644404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6516216" y="2492896"/>
            <a:ext cx="2520280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Сокращение очереди на получение социальных услуг</a:t>
            </a:r>
            <a:endParaRPr lang="ru-RU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211961" y="2693238"/>
            <a:ext cx="2304255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Обеспечение межведомственного взаимодействия и совершенствование деятельности по социальному обслуживанию</a:t>
            </a:r>
            <a:endParaRPr lang="ru-RU" sz="1600" dirty="0"/>
          </a:p>
        </p:txBody>
      </p:sp>
      <p:sp>
        <p:nvSpPr>
          <p:cNvPr id="52" name="Freeform 3"/>
          <p:cNvSpPr>
            <a:spLocks/>
          </p:cNvSpPr>
          <p:nvPr/>
        </p:nvSpPr>
        <p:spPr bwMode="ltGray">
          <a:xfrm rot="1466101">
            <a:off x="5423590" y="2421506"/>
            <a:ext cx="1561614" cy="766787"/>
          </a:xfrm>
          <a:custGeom>
            <a:avLst/>
            <a:gdLst/>
            <a:ahLst/>
            <a:cxnLst>
              <a:cxn ang="0">
                <a:pos x="496" y="157"/>
              </a:cxn>
              <a:cxn ang="0">
                <a:pos x="0" y="0"/>
              </a:cxn>
              <a:cxn ang="0">
                <a:pos x="231" y="124"/>
              </a:cxn>
              <a:cxn ang="0">
                <a:pos x="4282" y="2025"/>
              </a:cxn>
              <a:cxn ang="0">
                <a:pos x="3974" y="2298"/>
              </a:cxn>
              <a:cxn ang="0">
                <a:pos x="5190" y="2065"/>
              </a:cxn>
              <a:cxn ang="0">
                <a:pos x="5039" y="1268"/>
              </a:cxn>
              <a:cxn ang="0">
                <a:pos x="4748" y="1507"/>
              </a:cxn>
              <a:cxn ang="0">
                <a:pos x="496" y="157"/>
              </a:cxn>
            </a:cxnLst>
            <a:rect l="0" t="0" r="r" b="b"/>
            <a:pathLst>
              <a:path w="5190" h="2298">
                <a:moveTo>
                  <a:pt x="496" y="157"/>
                </a:moveTo>
                <a:lnTo>
                  <a:pt x="0" y="0"/>
                </a:lnTo>
                <a:lnTo>
                  <a:pt x="231" y="124"/>
                </a:lnTo>
                <a:lnTo>
                  <a:pt x="4282" y="2025"/>
                </a:lnTo>
                <a:lnTo>
                  <a:pt x="3974" y="2298"/>
                </a:lnTo>
                <a:lnTo>
                  <a:pt x="5190" y="2065"/>
                </a:lnTo>
                <a:lnTo>
                  <a:pt x="5039" y="1268"/>
                </a:lnTo>
                <a:lnTo>
                  <a:pt x="4748" y="1507"/>
                </a:lnTo>
                <a:lnTo>
                  <a:pt x="496" y="157"/>
                </a:lnTo>
                <a:close/>
              </a:path>
            </a:pathLst>
          </a:custGeom>
          <a:solidFill>
            <a:srgbClr val="C00000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200"/>
          </a:p>
        </p:txBody>
      </p:sp>
      <p:sp>
        <p:nvSpPr>
          <p:cNvPr id="40" name="Freeform 3"/>
          <p:cNvSpPr>
            <a:spLocks/>
          </p:cNvSpPr>
          <p:nvPr/>
        </p:nvSpPr>
        <p:spPr bwMode="ltGray">
          <a:xfrm rot="830110">
            <a:off x="3743079" y="2191664"/>
            <a:ext cx="1146676" cy="433310"/>
          </a:xfrm>
          <a:custGeom>
            <a:avLst/>
            <a:gdLst/>
            <a:ahLst/>
            <a:cxnLst>
              <a:cxn ang="0">
                <a:pos x="496" y="157"/>
              </a:cxn>
              <a:cxn ang="0">
                <a:pos x="0" y="0"/>
              </a:cxn>
              <a:cxn ang="0">
                <a:pos x="231" y="124"/>
              </a:cxn>
              <a:cxn ang="0">
                <a:pos x="4282" y="2025"/>
              </a:cxn>
              <a:cxn ang="0">
                <a:pos x="3974" y="2298"/>
              </a:cxn>
              <a:cxn ang="0">
                <a:pos x="5190" y="2065"/>
              </a:cxn>
              <a:cxn ang="0">
                <a:pos x="5039" y="1268"/>
              </a:cxn>
              <a:cxn ang="0">
                <a:pos x="4748" y="1507"/>
              </a:cxn>
              <a:cxn ang="0">
                <a:pos x="496" y="157"/>
              </a:cxn>
            </a:cxnLst>
            <a:rect l="0" t="0" r="r" b="b"/>
            <a:pathLst>
              <a:path w="5190" h="2298">
                <a:moveTo>
                  <a:pt x="496" y="157"/>
                </a:moveTo>
                <a:lnTo>
                  <a:pt x="0" y="0"/>
                </a:lnTo>
                <a:lnTo>
                  <a:pt x="231" y="124"/>
                </a:lnTo>
                <a:lnTo>
                  <a:pt x="4282" y="2025"/>
                </a:lnTo>
                <a:lnTo>
                  <a:pt x="3974" y="2298"/>
                </a:lnTo>
                <a:lnTo>
                  <a:pt x="5190" y="2065"/>
                </a:lnTo>
                <a:lnTo>
                  <a:pt x="5039" y="1268"/>
                </a:lnTo>
                <a:lnTo>
                  <a:pt x="4748" y="1507"/>
                </a:lnTo>
                <a:lnTo>
                  <a:pt x="496" y="157"/>
                </a:lnTo>
                <a:close/>
              </a:path>
            </a:pathLst>
          </a:custGeom>
          <a:solidFill>
            <a:srgbClr val="C00000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200"/>
          </a:p>
        </p:txBody>
      </p:sp>
      <p:sp>
        <p:nvSpPr>
          <p:cNvPr id="42" name="Freeform 3"/>
          <p:cNvSpPr>
            <a:spLocks/>
          </p:cNvSpPr>
          <p:nvPr/>
        </p:nvSpPr>
        <p:spPr bwMode="ltGray">
          <a:xfrm>
            <a:off x="5724128" y="2204864"/>
            <a:ext cx="825270" cy="399184"/>
          </a:xfrm>
          <a:custGeom>
            <a:avLst/>
            <a:gdLst/>
            <a:ahLst/>
            <a:cxnLst>
              <a:cxn ang="0">
                <a:pos x="496" y="157"/>
              </a:cxn>
              <a:cxn ang="0">
                <a:pos x="0" y="0"/>
              </a:cxn>
              <a:cxn ang="0">
                <a:pos x="231" y="124"/>
              </a:cxn>
              <a:cxn ang="0">
                <a:pos x="4282" y="2025"/>
              </a:cxn>
              <a:cxn ang="0">
                <a:pos x="3974" y="2298"/>
              </a:cxn>
              <a:cxn ang="0">
                <a:pos x="5190" y="2065"/>
              </a:cxn>
              <a:cxn ang="0">
                <a:pos x="5039" y="1268"/>
              </a:cxn>
              <a:cxn ang="0">
                <a:pos x="4748" y="1507"/>
              </a:cxn>
              <a:cxn ang="0">
                <a:pos x="496" y="157"/>
              </a:cxn>
            </a:cxnLst>
            <a:rect l="0" t="0" r="r" b="b"/>
            <a:pathLst>
              <a:path w="5190" h="2298">
                <a:moveTo>
                  <a:pt x="496" y="157"/>
                </a:moveTo>
                <a:lnTo>
                  <a:pt x="0" y="0"/>
                </a:lnTo>
                <a:lnTo>
                  <a:pt x="231" y="124"/>
                </a:lnTo>
                <a:lnTo>
                  <a:pt x="4282" y="2025"/>
                </a:lnTo>
                <a:lnTo>
                  <a:pt x="3974" y="2298"/>
                </a:lnTo>
                <a:lnTo>
                  <a:pt x="5190" y="2065"/>
                </a:lnTo>
                <a:lnTo>
                  <a:pt x="5039" y="1268"/>
                </a:lnTo>
                <a:lnTo>
                  <a:pt x="4748" y="1507"/>
                </a:lnTo>
                <a:lnTo>
                  <a:pt x="496" y="157"/>
                </a:lnTo>
                <a:close/>
              </a:path>
            </a:pathLst>
          </a:custGeom>
          <a:solidFill>
            <a:srgbClr val="C00000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200"/>
          </a:p>
        </p:txBody>
      </p:sp>
      <p:sp>
        <p:nvSpPr>
          <p:cNvPr id="34" name="TextBox 33"/>
          <p:cNvSpPr txBox="1"/>
          <p:nvPr/>
        </p:nvSpPr>
        <p:spPr>
          <a:xfrm>
            <a:off x="1907704" y="2693238"/>
            <a:ext cx="2304255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Совершенствование законодательства Омской области, регулирующего правоотношения в сфере социального обслуживания</a:t>
            </a:r>
            <a:endParaRPr lang="ru-RU" sz="1600" dirty="0"/>
          </a:p>
        </p:txBody>
      </p:sp>
      <p:sp>
        <p:nvSpPr>
          <p:cNvPr id="37" name="Freeform 3"/>
          <p:cNvSpPr>
            <a:spLocks/>
          </p:cNvSpPr>
          <p:nvPr/>
        </p:nvSpPr>
        <p:spPr bwMode="ltGray">
          <a:xfrm rot="1694970">
            <a:off x="1878898" y="2090388"/>
            <a:ext cx="1146676" cy="433310"/>
          </a:xfrm>
          <a:custGeom>
            <a:avLst/>
            <a:gdLst/>
            <a:ahLst/>
            <a:cxnLst>
              <a:cxn ang="0">
                <a:pos x="496" y="157"/>
              </a:cxn>
              <a:cxn ang="0">
                <a:pos x="0" y="0"/>
              </a:cxn>
              <a:cxn ang="0">
                <a:pos x="231" y="124"/>
              </a:cxn>
              <a:cxn ang="0">
                <a:pos x="4282" y="2025"/>
              </a:cxn>
              <a:cxn ang="0">
                <a:pos x="3974" y="2298"/>
              </a:cxn>
              <a:cxn ang="0">
                <a:pos x="5190" y="2065"/>
              </a:cxn>
              <a:cxn ang="0">
                <a:pos x="5039" y="1268"/>
              </a:cxn>
              <a:cxn ang="0">
                <a:pos x="4748" y="1507"/>
              </a:cxn>
              <a:cxn ang="0">
                <a:pos x="496" y="157"/>
              </a:cxn>
            </a:cxnLst>
            <a:rect l="0" t="0" r="r" b="b"/>
            <a:pathLst>
              <a:path w="5190" h="2298">
                <a:moveTo>
                  <a:pt x="496" y="157"/>
                </a:moveTo>
                <a:lnTo>
                  <a:pt x="0" y="0"/>
                </a:lnTo>
                <a:lnTo>
                  <a:pt x="231" y="124"/>
                </a:lnTo>
                <a:lnTo>
                  <a:pt x="4282" y="2025"/>
                </a:lnTo>
                <a:lnTo>
                  <a:pt x="3974" y="2298"/>
                </a:lnTo>
                <a:lnTo>
                  <a:pt x="5190" y="2065"/>
                </a:lnTo>
                <a:lnTo>
                  <a:pt x="5039" y="1268"/>
                </a:lnTo>
                <a:lnTo>
                  <a:pt x="4748" y="1507"/>
                </a:lnTo>
                <a:lnTo>
                  <a:pt x="496" y="157"/>
                </a:lnTo>
                <a:close/>
              </a:path>
            </a:pathLst>
          </a:custGeom>
          <a:solidFill>
            <a:srgbClr val="C00000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200"/>
          </a:p>
        </p:txBody>
      </p:sp>
      <p:sp>
        <p:nvSpPr>
          <p:cNvPr id="33" name="TextBox 32"/>
          <p:cNvSpPr txBox="1"/>
          <p:nvPr/>
        </p:nvSpPr>
        <p:spPr>
          <a:xfrm>
            <a:off x="179512" y="2420888"/>
            <a:ext cx="1728191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Анализ ситуации</a:t>
            </a:r>
          </a:p>
          <a:p>
            <a:pPr algn="ctr"/>
            <a:r>
              <a:rPr lang="ru-RU" sz="1600" dirty="0" smtClean="0"/>
              <a:t>в сфере социального обслуживания населения Омской области</a:t>
            </a:r>
            <a:endParaRPr lang="ru-RU" sz="1600" dirty="0"/>
          </a:p>
        </p:txBody>
      </p:sp>
      <p:sp>
        <p:nvSpPr>
          <p:cNvPr id="11" name="Freeform 3"/>
          <p:cNvSpPr>
            <a:spLocks/>
          </p:cNvSpPr>
          <p:nvPr/>
        </p:nvSpPr>
        <p:spPr bwMode="ltGray">
          <a:xfrm rot="7077187">
            <a:off x="642368" y="1804126"/>
            <a:ext cx="1146676" cy="433310"/>
          </a:xfrm>
          <a:custGeom>
            <a:avLst/>
            <a:gdLst/>
            <a:ahLst/>
            <a:cxnLst>
              <a:cxn ang="0">
                <a:pos x="496" y="157"/>
              </a:cxn>
              <a:cxn ang="0">
                <a:pos x="0" y="0"/>
              </a:cxn>
              <a:cxn ang="0">
                <a:pos x="231" y="124"/>
              </a:cxn>
              <a:cxn ang="0">
                <a:pos x="4282" y="2025"/>
              </a:cxn>
              <a:cxn ang="0">
                <a:pos x="3974" y="2298"/>
              </a:cxn>
              <a:cxn ang="0">
                <a:pos x="5190" y="2065"/>
              </a:cxn>
              <a:cxn ang="0">
                <a:pos x="5039" y="1268"/>
              </a:cxn>
              <a:cxn ang="0">
                <a:pos x="4748" y="1507"/>
              </a:cxn>
              <a:cxn ang="0">
                <a:pos x="496" y="157"/>
              </a:cxn>
            </a:cxnLst>
            <a:rect l="0" t="0" r="r" b="b"/>
            <a:pathLst>
              <a:path w="5190" h="2298">
                <a:moveTo>
                  <a:pt x="496" y="157"/>
                </a:moveTo>
                <a:lnTo>
                  <a:pt x="0" y="0"/>
                </a:lnTo>
                <a:lnTo>
                  <a:pt x="231" y="124"/>
                </a:lnTo>
                <a:lnTo>
                  <a:pt x="4282" y="2025"/>
                </a:lnTo>
                <a:lnTo>
                  <a:pt x="3974" y="2298"/>
                </a:lnTo>
                <a:lnTo>
                  <a:pt x="5190" y="2065"/>
                </a:lnTo>
                <a:lnTo>
                  <a:pt x="5039" y="1268"/>
                </a:lnTo>
                <a:lnTo>
                  <a:pt x="4748" y="1507"/>
                </a:lnTo>
                <a:lnTo>
                  <a:pt x="496" y="157"/>
                </a:lnTo>
                <a:close/>
              </a:path>
            </a:pathLst>
          </a:custGeom>
          <a:solidFill>
            <a:srgbClr val="C00000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200"/>
          </a:p>
        </p:txBody>
      </p:sp>
      <p:sp>
        <p:nvSpPr>
          <p:cNvPr id="5" name="Половина рамки 4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1753"/>
              <a:gd name="adj2" fmla="val 19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5602014"/>
            <a:ext cx="8856984" cy="923330"/>
          </a:xfrm>
          <a:prstGeom prst="rect">
            <a:avLst/>
          </a:prstGeom>
          <a:solidFill>
            <a:schemeClr val="tx2"/>
          </a:solidFill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2"/>
                </a:solidFill>
              </a:rPr>
              <a:t>Особое внимание уделяется реализации мероприятий, направленных на достижение показателей, закрепленных в указах Президента Российской Федерации № 597, 761 и 1688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cs typeface="Arial" pitchFamily="34" charset="0"/>
            </a:endParaRPr>
          </a:p>
        </p:txBody>
      </p:sp>
      <p:pic>
        <p:nvPicPr>
          <p:cNvPr id="4" name="Picture 12" descr="министерство_ито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922" y="225090"/>
            <a:ext cx="928694" cy="7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548608" y="116632"/>
            <a:ext cx="8343872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dirty="0" smtClean="0">
                <a:latin typeface="Bookman Old Style" pitchFamily="18" charset="0"/>
              </a:rPr>
              <a:t>Министерство труда и социального развития Омской области</a:t>
            </a:r>
            <a:endParaRPr lang="en-US" dirty="0">
              <a:latin typeface="Bookman Old Style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142976" y="620688"/>
            <a:ext cx="7101432" cy="22230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5"/>
          <p:cNvSpPr>
            <a:spLocks noChangeArrowheads="1"/>
          </p:cNvSpPr>
          <p:nvPr/>
        </p:nvSpPr>
        <p:spPr bwMode="gray">
          <a:xfrm>
            <a:off x="1259632" y="764704"/>
            <a:ext cx="6984776" cy="151216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0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Bookman Old Style" pitchFamily="18" charset="0"/>
              </a:rPr>
              <a:t> </a:t>
            </a:r>
          </a:p>
          <a:p>
            <a:pPr algn="ctr"/>
            <a:endParaRPr lang="ru-RU" sz="2000" b="1" dirty="0" smtClean="0">
              <a:solidFill>
                <a:srgbClr val="FFFFFF"/>
              </a:solidFill>
              <a:latin typeface="Bookman Old Style" pitchFamily="18" charset="0"/>
            </a:endParaRPr>
          </a:p>
        </p:txBody>
      </p:sp>
      <p:grpSp>
        <p:nvGrpSpPr>
          <p:cNvPr id="14" name="Group 6"/>
          <p:cNvGrpSpPr>
            <a:grpSpLocks/>
          </p:cNvGrpSpPr>
          <p:nvPr/>
        </p:nvGrpSpPr>
        <p:grpSpPr bwMode="auto">
          <a:xfrm>
            <a:off x="1331640" y="836712"/>
            <a:ext cx="1872208" cy="1008112"/>
            <a:chOff x="816" y="2166"/>
            <a:chExt cx="1438" cy="586"/>
          </a:xfrm>
        </p:grpSpPr>
        <p:sp>
          <p:nvSpPr>
            <p:cNvPr id="15" name="Freeform 7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gray">
            <a:xfrm>
              <a:off x="816" y="2166"/>
              <a:ext cx="1438" cy="52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2000" b="1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Bookman Old Style" pitchFamily="18" charset="0"/>
                </a:rPr>
                <a:t>Дорожная</a:t>
              </a:r>
            </a:p>
            <a:p>
              <a:pPr algn="ctr" eaLnBrk="0" hangingPunct="0"/>
              <a:r>
                <a:rPr lang="ru-RU" sz="2000" b="1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Bookman Old Style" pitchFamily="18" charset="0"/>
                </a:rPr>
                <a:t> карта</a:t>
              </a:r>
              <a:endParaRPr lang="en-US" sz="20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403648" y="184482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2"/>
                </a:solidFill>
              </a:rPr>
              <a:t>6 разделов</a:t>
            </a:r>
            <a:endParaRPr lang="ru-RU" sz="1600" b="1" dirty="0">
              <a:solidFill>
                <a:schemeClr val="bg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7544" y="213285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290832" y="242088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211960" y="242088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467296" y="220486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79512" y="4509120"/>
            <a:ext cx="633670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Сохранение кадрового потенциала, повышение престижности и привлекательности профессий работников учреждений социального обслуживания, совершенствование оплаты их труда</a:t>
            </a:r>
            <a:endParaRPr lang="ru-RU" sz="1600" dirty="0"/>
          </a:p>
        </p:txBody>
      </p:sp>
      <p:sp>
        <p:nvSpPr>
          <p:cNvPr id="51" name="Freeform 3"/>
          <p:cNvSpPr>
            <a:spLocks/>
          </p:cNvSpPr>
          <p:nvPr/>
        </p:nvSpPr>
        <p:spPr bwMode="ltGray">
          <a:xfrm rot="4004383">
            <a:off x="1114492" y="3471956"/>
            <a:ext cx="1451732" cy="634170"/>
          </a:xfrm>
          <a:custGeom>
            <a:avLst/>
            <a:gdLst/>
            <a:ahLst/>
            <a:cxnLst>
              <a:cxn ang="0">
                <a:pos x="496" y="157"/>
              </a:cxn>
              <a:cxn ang="0">
                <a:pos x="0" y="0"/>
              </a:cxn>
              <a:cxn ang="0">
                <a:pos x="231" y="124"/>
              </a:cxn>
              <a:cxn ang="0">
                <a:pos x="4282" y="2025"/>
              </a:cxn>
              <a:cxn ang="0">
                <a:pos x="3974" y="2298"/>
              </a:cxn>
              <a:cxn ang="0">
                <a:pos x="5190" y="2065"/>
              </a:cxn>
              <a:cxn ang="0">
                <a:pos x="5039" y="1268"/>
              </a:cxn>
              <a:cxn ang="0">
                <a:pos x="4748" y="1507"/>
              </a:cxn>
              <a:cxn ang="0">
                <a:pos x="496" y="157"/>
              </a:cxn>
            </a:cxnLst>
            <a:rect l="0" t="0" r="r" b="b"/>
            <a:pathLst>
              <a:path w="5190" h="2298">
                <a:moveTo>
                  <a:pt x="496" y="157"/>
                </a:moveTo>
                <a:lnTo>
                  <a:pt x="0" y="0"/>
                </a:lnTo>
                <a:lnTo>
                  <a:pt x="231" y="124"/>
                </a:lnTo>
                <a:lnTo>
                  <a:pt x="4282" y="2025"/>
                </a:lnTo>
                <a:lnTo>
                  <a:pt x="3974" y="2298"/>
                </a:lnTo>
                <a:lnTo>
                  <a:pt x="5190" y="2065"/>
                </a:lnTo>
                <a:lnTo>
                  <a:pt x="5039" y="1268"/>
                </a:lnTo>
                <a:lnTo>
                  <a:pt x="4748" y="1507"/>
                </a:lnTo>
                <a:lnTo>
                  <a:pt x="496" y="157"/>
                </a:lnTo>
                <a:close/>
              </a:path>
            </a:pathLst>
          </a:custGeom>
          <a:solidFill>
            <a:srgbClr val="C00000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200"/>
          </a:p>
        </p:txBody>
      </p:sp>
      <p:sp>
        <p:nvSpPr>
          <p:cNvPr id="21" name="TextBox 20"/>
          <p:cNvSpPr txBox="1"/>
          <p:nvPr/>
        </p:nvSpPr>
        <p:spPr>
          <a:xfrm>
            <a:off x="3131840" y="764704"/>
            <a:ext cx="511256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/>
                </a:solidFill>
              </a:rPr>
              <a:t>Четкий план мероприятий по переходу от текущего к целевому состоянию, определяющему контрольные точки и ключевые показатели развития отрасли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16216" y="3356992"/>
            <a:ext cx="252028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Повышение</a:t>
            </a:r>
          </a:p>
          <a:p>
            <a:pPr algn="ctr"/>
            <a:r>
              <a:rPr lang="ru-RU" sz="1600" dirty="0" smtClean="0"/>
              <a:t>качества предоставления услуг в сфере социального обслуживания</a:t>
            </a:r>
          </a:p>
          <a:p>
            <a:pPr algn="ctr"/>
            <a:r>
              <a:rPr lang="ru-RU" sz="1600" dirty="0" smtClean="0"/>
              <a:t>на основе контроля</a:t>
            </a:r>
          </a:p>
          <a:p>
            <a:pPr algn="ctr"/>
            <a:r>
              <a:rPr lang="ru-RU" sz="1600" dirty="0" smtClean="0"/>
              <a:t>и оценки качества работы учреждений</a:t>
            </a:r>
            <a:endParaRPr lang="ru-RU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6516216" y="33477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8748464" y="645333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57" name="Стрелка влево 56"/>
          <p:cNvSpPr/>
          <p:nvPr/>
        </p:nvSpPr>
        <p:spPr>
          <a:xfrm rot="10800000">
            <a:off x="3275856" y="764704"/>
            <a:ext cx="432048" cy="432048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1547664" y="435581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овина рамки 4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1753"/>
              <a:gd name="adj2" fmla="val 19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12" descr="министерство_ито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922" y="225090"/>
            <a:ext cx="928694" cy="7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548608" y="116632"/>
            <a:ext cx="8343872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dirty="0" smtClean="0">
                <a:latin typeface="Bookman Old Style" pitchFamily="18" charset="0"/>
              </a:rPr>
              <a:t>Министерство труда и социального развития Омской области</a:t>
            </a:r>
            <a:endParaRPr lang="en-US" dirty="0">
              <a:latin typeface="Bookman Old Style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142976" y="620688"/>
            <a:ext cx="7101432" cy="22230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259632" y="620688"/>
            <a:ext cx="655272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Реализация мероприятий, направленных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на достижение показателей</a:t>
            </a:r>
            <a:endParaRPr lang="ru-RU" b="1" cap="all" dirty="0" smtClean="0">
              <a:ln w="0"/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55576" y="2204864"/>
            <a:ext cx="144016" cy="144016"/>
          </a:xfrm>
          <a:prstGeom prst="round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Скругленный прямоугольник 37"/>
          <p:cNvSpPr/>
          <p:nvPr/>
        </p:nvSpPr>
        <p:spPr>
          <a:xfrm>
            <a:off x="755576" y="4005064"/>
            <a:ext cx="144016" cy="144016"/>
          </a:xfrm>
          <a:prstGeom prst="round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AutoShape 9"/>
          <p:cNvSpPr>
            <a:spLocks noChangeArrowheads="1"/>
          </p:cNvSpPr>
          <p:nvPr/>
        </p:nvSpPr>
        <p:spPr bwMode="gray">
          <a:xfrm>
            <a:off x="395536" y="1340768"/>
            <a:ext cx="8352928" cy="432048"/>
          </a:xfrm>
          <a:prstGeom prst="roundRect">
            <a:avLst>
              <a:gd name="adj" fmla="val 10889"/>
            </a:avLst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sz="2200" b="1" dirty="0">
              <a:latin typeface="Bookman Old Style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1352962"/>
            <a:ext cx="8496944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Работа по повышению заработной платы в отрасли</a:t>
            </a:r>
            <a:endParaRPr lang="ru-RU" sz="2000" b="1" cap="all" dirty="0">
              <a:ln w="0"/>
              <a:solidFill>
                <a:schemeClr val="bg2"/>
              </a:solidFill>
              <a:effectLst/>
            </a:endParaRPr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gray">
          <a:xfrm>
            <a:off x="395536" y="5805264"/>
            <a:ext cx="8424936" cy="648072"/>
          </a:xfrm>
          <a:prstGeom prst="roundRect">
            <a:avLst>
              <a:gd name="adj" fmla="val 10889"/>
            </a:avLst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latin typeface="Bookman Old Style" pitchFamily="18" charset="0"/>
              </a:rPr>
              <a:t>По итогам </a:t>
            </a:r>
            <a:r>
              <a:rPr lang="en-US" sz="2000" b="1" dirty="0" smtClean="0">
                <a:latin typeface="Bookman Old Style" pitchFamily="18" charset="0"/>
              </a:rPr>
              <a:t>I</a:t>
            </a:r>
            <a:r>
              <a:rPr lang="ru-RU" sz="2000" b="1" dirty="0" smtClean="0">
                <a:latin typeface="Bookman Old Style" pitchFamily="18" charset="0"/>
              </a:rPr>
              <a:t> квартала 2013 года</a:t>
            </a:r>
          </a:p>
          <a:p>
            <a:pPr algn="ctr"/>
            <a:r>
              <a:rPr lang="ru-RU" sz="2000" b="1" dirty="0" smtClean="0">
                <a:latin typeface="Bookman Old Style" pitchFamily="18" charset="0"/>
              </a:rPr>
              <a:t>целевые показатели роста заработной платы выполнены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3861048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Параметры роста заработной платы работников</a:t>
            </a:r>
          </a:p>
          <a:p>
            <a:pPr algn="ctr"/>
            <a:r>
              <a:rPr lang="ru-RU" b="1" dirty="0" smtClean="0"/>
              <a:t>бюджетной сферы Омской области в 2013 году установлены распоряжением Правительства Омской области от 26 декабря 2012 года № 205-рп "О мерах по совершенствованию оплаты труда работников государственных учреждений</a:t>
            </a:r>
          </a:p>
          <a:p>
            <a:pPr algn="ctr"/>
            <a:r>
              <a:rPr lang="ru-RU" b="1" dirty="0" smtClean="0"/>
              <a:t>Омской области в 2013 году"</a:t>
            </a:r>
            <a:endParaRPr lang="ru-RU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8748464" y="644404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467544" y="206084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Осуществлена разработка и начата реализация плана поэтапного совершенствования системы оплаты труда работников государственных и муниципальных учреждений Омской области на 2013 – 2018 годы, утвержденного распоряжением Правительства Омской области</a:t>
            </a:r>
          </a:p>
          <a:p>
            <a:pPr algn="ctr"/>
            <a:r>
              <a:rPr lang="ru-RU" b="1" dirty="0" smtClean="0"/>
              <a:t>от 27</a:t>
            </a:r>
            <a:r>
              <a:rPr lang="en-US" b="1" dirty="0" smtClean="0"/>
              <a:t> </a:t>
            </a:r>
            <a:r>
              <a:rPr lang="ru-RU" b="1" dirty="0" smtClean="0"/>
              <a:t>февраля 2013 года № 18-рп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/>
          <p:cNvSpPr>
            <a:spLocks noChangeArrowheads="1"/>
          </p:cNvSpPr>
          <p:nvPr/>
        </p:nvSpPr>
        <p:spPr bwMode="gray">
          <a:xfrm>
            <a:off x="251520" y="4797152"/>
            <a:ext cx="4752528" cy="1656184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571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600" dirty="0" smtClean="0"/>
              <a:t>Установлена ежемесячная выплата лицам,</a:t>
            </a:r>
          </a:p>
          <a:p>
            <a:pPr algn="ctr"/>
            <a:r>
              <a:rPr lang="ru-RU" sz="1600" dirty="0" smtClean="0"/>
              <a:t>осуществляющим уход за гражданами</a:t>
            </a:r>
          </a:p>
          <a:p>
            <a:pPr algn="ctr"/>
            <a:r>
              <a:rPr lang="ru-RU" sz="1600" dirty="0" smtClean="0"/>
              <a:t>пожилого возраста, инвалидами I, II группы</a:t>
            </a:r>
          </a:p>
          <a:p>
            <a:pPr algn="ctr"/>
            <a:r>
              <a:rPr lang="ru-RU" sz="1600" dirty="0" smtClean="0"/>
              <a:t>и совершеннолетними недееспособными</a:t>
            </a:r>
          </a:p>
          <a:p>
            <a:pPr algn="ctr"/>
            <a:r>
              <a:rPr lang="ru-RU" sz="1600" dirty="0" smtClean="0"/>
              <a:t> гражданами, а также условия</a:t>
            </a:r>
          </a:p>
          <a:p>
            <a:pPr algn="ctr"/>
            <a:r>
              <a:rPr lang="ru-RU" sz="1600" dirty="0" smtClean="0"/>
              <a:t>и процедура ее предоставления</a:t>
            </a:r>
            <a:endParaRPr lang="en-US" sz="1600" dirty="0">
              <a:latin typeface="Bookman Old Style" pitchFamily="18" charset="0"/>
            </a:endParaRPr>
          </a:p>
        </p:txBody>
      </p:sp>
      <p:sp>
        <p:nvSpPr>
          <p:cNvPr id="5" name="Половина рамки 4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1753"/>
              <a:gd name="adj2" fmla="val 19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12" descr="министерство_ито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922" y="225090"/>
            <a:ext cx="928694" cy="7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548608" y="116632"/>
            <a:ext cx="8343872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dirty="0" smtClean="0">
                <a:latin typeface="Bookman Old Style" pitchFamily="18" charset="0"/>
              </a:rPr>
              <a:t>Министерство труда и социального развития Омской области</a:t>
            </a:r>
            <a:endParaRPr lang="en-US" dirty="0">
              <a:latin typeface="Bookman Old Style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142976" y="620688"/>
            <a:ext cx="7101432" cy="22230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179512" y="3212976"/>
            <a:ext cx="8820472" cy="1512168"/>
            <a:chOff x="555" y="1126"/>
            <a:chExt cx="1502" cy="339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5" name="AutoShape 24"/>
            <p:cNvSpPr>
              <a:spLocks noChangeArrowheads="1"/>
            </p:cNvSpPr>
            <p:nvPr/>
          </p:nvSpPr>
          <p:spPr bwMode="gray">
            <a:xfrm>
              <a:off x="555" y="1126"/>
              <a:ext cx="1502" cy="339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gray">
            <a:xfrm>
              <a:off x="574" y="1147"/>
              <a:ext cx="1464" cy="303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ru-RU" dirty="0" smtClean="0">
                <a:latin typeface="Bookman Old Style" pitchFamily="18" charset="0"/>
              </a:endParaRPr>
            </a:p>
            <a:p>
              <a:pPr algn="ctr"/>
              <a:endParaRPr lang="ru-RU" sz="2000" b="1" dirty="0">
                <a:latin typeface="Bookman Old Style" pitchFamily="18" charset="0"/>
              </a:endParaRPr>
            </a:p>
          </p:txBody>
        </p:sp>
      </p:grpSp>
      <p:sp>
        <p:nvSpPr>
          <p:cNvPr id="34" name="AutoShape 4"/>
          <p:cNvSpPr>
            <a:spLocks noChangeArrowheads="1"/>
          </p:cNvSpPr>
          <p:nvPr/>
        </p:nvSpPr>
        <p:spPr bwMode="gray">
          <a:xfrm>
            <a:off x="179512" y="1340768"/>
            <a:ext cx="8784976" cy="1728192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571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50" b="1" dirty="0">
              <a:latin typeface="Bookman Old Style" pitchFamily="18" charset="0"/>
            </a:endParaRPr>
          </a:p>
        </p:txBody>
      </p:sp>
      <p:grpSp>
        <p:nvGrpSpPr>
          <p:cNvPr id="27" name="Group 19"/>
          <p:cNvGrpSpPr>
            <a:grpSpLocks/>
          </p:cNvGrpSpPr>
          <p:nvPr/>
        </p:nvGrpSpPr>
        <p:grpSpPr bwMode="auto">
          <a:xfrm>
            <a:off x="1763688" y="2948011"/>
            <a:ext cx="5400600" cy="480989"/>
            <a:chOff x="564" y="1992"/>
            <a:chExt cx="2658" cy="984"/>
          </a:xfrm>
        </p:grpSpPr>
        <p:sp>
          <p:nvSpPr>
            <p:cNvPr id="28" name="Freeform 20"/>
            <p:cNvSpPr>
              <a:spLocks/>
            </p:cNvSpPr>
            <p:nvPr/>
          </p:nvSpPr>
          <p:spPr bwMode="invGray">
            <a:xfrm>
              <a:off x="564" y="2003"/>
              <a:ext cx="1197" cy="8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2" y="202"/>
                </a:cxn>
                <a:cxn ang="0">
                  <a:pos x="577" y="202"/>
                </a:cxn>
                <a:cxn ang="0">
                  <a:pos x="637" y="249"/>
                </a:cxn>
                <a:cxn ang="0">
                  <a:pos x="639" y="402"/>
                </a:cxn>
                <a:cxn ang="0">
                  <a:pos x="598" y="400"/>
                </a:cxn>
                <a:cxn ang="0">
                  <a:pos x="669" y="532"/>
                </a:cxn>
                <a:cxn ang="0">
                  <a:pos x="735" y="402"/>
                </a:cxn>
                <a:cxn ang="0">
                  <a:pos x="696" y="402"/>
                </a:cxn>
                <a:cxn ang="0">
                  <a:pos x="694" y="226"/>
                </a:cxn>
                <a:cxn ang="0">
                  <a:pos x="616" y="150"/>
                </a:cxn>
                <a:cxn ang="0">
                  <a:pos x="335" y="149"/>
                </a:cxn>
                <a:cxn ang="0">
                  <a:pos x="69" y="0"/>
                </a:cxn>
                <a:cxn ang="0">
                  <a:pos x="0" y="0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tint val="0"/>
                    <a:invGamma/>
                    <a:alpha val="0"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Freeform 21"/>
            <p:cNvSpPr>
              <a:spLocks/>
            </p:cNvSpPr>
            <p:nvPr/>
          </p:nvSpPr>
          <p:spPr bwMode="invGray">
            <a:xfrm>
              <a:off x="1773" y="1992"/>
              <a:ext cx="231" cy="984"/>
            </a:xfrm>
            <a:custGeom>
              <a:avLst/>
              <a:gdLst/>
              <a:ahLst/>
              <a:cxnLst>
                <a:cxn ang="0">
                  <a:pos x="37" y="1"/>
                </a:cxn>
                <a:cxn ang="0">
                  <a:pos x="45" y="472"/>
                </a:cxn>
                <a:cxn ang="0">
                  <a:pos x="0" y="474"/>
                </a:cxn>
                <a:cxn ang="0">
                  <a:pos x="72" y="604"/>
                </a:cxn>
                <a:cxn ang="0">
                  <a:pos x="142" y="474"/>
                </a:cxn>
                <a:cxn ang="0">
                  <a:pos x="100" y="474"/>
                </a:cxn>
                <a:cxn ang="0">
                  <a:pos x="99" y="0"/>
                </a:cxn>
                <a:cxn ang="0">
                  <a:pos x="37" y="1"/>
                </a:cxn>
              </a:cxnLst>
              <a:rect l="0" t="0" r="r" b="b"/>
              <a:pathLst>
                <a:path w="142" h="604">
                  <a:moveTo>
                    <a:pt x="37" y="1"/>
                  </a:moveTo>
                  <a:lnTo>
                    <a:pt x="45" y="472"/>
                  </a:lnTo>
                  <a:lnTo>
                    <a:pt x="0" y="474"/>
                  </a:lnTo>
                  <a:lnTo>
                    <a:pt x="72" y="604"/>
                  </a:lnTo>
                  <a:lnTo>
                    <a:pt x="142" y="474"/>
                  </a:lnTo>
                  <a:lnTo>
                    <a:pt x="100" y="474"/>
                  </a:lnTo>
                  <a:lnTo>
                    <a:pt x="99" y="0"/>
                  </a:lnTo>
                  <a:lnTo>
                    <a:pt x="37" y="1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tint val="0"/>
                    <a:invGamma/>
                    <a:alpha val="0"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invGray">
            <a:xfrm flipH="1">
              <a:off x="2025" y="1995"/>
              <a:ext cx="1197" cy="8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2" y="202"/>
                </a:cxn>
                <a:cxn ang="0">
                  <a:pos x="577" y="202"/>
                </a:cxn>
                <a:cxn ang="0">
                  <a:pos x="637" y="249"/>
                </a:cxn>
                <a:cxn ang="0">
                  <a:pos x="639" y="402"/>
                </a:cxn>
                <a:cxn ang="0">
                  <a:pos x="598" y="400"/>
                </a:cxn>
                <a:cxn ang="0">
                  <a:pos x="669" y="532"/>
                </a:cxn>
                <a:cxn ang="0">
                  <a:pos x="735" y="402"/>
                </a:cxn>
                <a:cxn ang="0">
                  <a:pos x="696" y="402"/>
                </a:cxn>
                <a:cxn ang="0">
                  <a:pos x="694" y="226"/>
                </a:cxn>
                <a:cxn ang="0">
                  <a:pos x="616" y="150"/>
                </a:cxn>
                <a:cxn ang="0">
                  <a:pos x="335" y="149"/>
                </a:cxn>
                <a:cxn ang="0">
                  <a:pos x="69" y="0"/>
                </a:cxn>
                <a:cxn ang="0">
                  <a:pos x="0" y="0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tint val="0"/>
                    <a:invGamma/>
                    <a:alpha val="0"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259632" y="622429"/>
            <a:ext cx="655272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Реализация мероприятий, направленных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на достижение показателей</a:t>
            </a:r>
            <a:endParaRPr lang="ru-RU" b="1" cap="all" dirty="0" smtClean="0">
              <a:ln w="0"/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504" y="1314634"/>
            <a:ext cx="8964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Постановление Правительства Омской области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от 5 июня 2013 года №123-п</a:t>
            </a:r>
          </a:p>
          <a:p>
            <a:pPr algn="ctr"/>
            <a:r>
              <a:rPr lang="ru-RU" b="1" dirty="0" smtClean="0"/>
              <a:t>"О совершенствовании социального обслуживания в Омской области</a:t>
            </a:r>
          </a:p>
          <a:p>
            <a:pPr algn="ctr"/>
            <a:r>
              <a:rPr lang="ru-RU" b="1" dirty="0" smtClean="0"/>
              <a:t>и установлении ежемесячной выплаты лицам, осуществляющим</a:t>
            </a:r>
          </a:p>
          <a:p>
            <a:pPr algn="ctr"/>
            <a:r>
              <a:rPr lang="ru-RU" b="1" dirty="0" smtClean="0"/>
              <a:t>уход за гражданами пожилого возраста, инвалидами </a:t>
            </a:r>
            <a:r>
              <a:rPr lang="en-US" b="1" dirty="0" smtClean="0"/>
              <a:t>I</a:t>
            </a:r>
            <a:r>
              <a:rPr lang="ru-RU" b="1" dirty="0" smtClean="0"/>
              <a:t>, </a:t>
            </a:r>
            <a:r>
              <a:rPr lang="en-US" b="1" dirty="0" smtClean="0"/>
              <a:t>II</a:t>
            </a:r>
            <a:r>
              <a:rPr lang="ru-RU" b="1" dirty="0" smtClean="0"/>
              <a:t> группы</a:t>
            </a:r>
          </a:p>
          <a:p>
            <a:pPr algn="ctr"/>
            <a:r>
              <a:rPr lang="ru-RU" b="1" dirty="0" smtClean="0"/>
              <a:t>и недееспособными совершеннолетними гражданами"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3329697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Уточнены условия и перечень необходимых документов для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получения гражданами пожилого возраста и инвалидами социального обслуживания на дому. Дополняются категории граждан, имеющих право на внеочередное предоставление социального обслуживания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в стационарных учреждениях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gray">
          <a:xfrm>
            <a:off x="5148064" y="4797152"/>
            <a:ext cx="3744416" cy="1656184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571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600" dirty="0" smtClean="0"/>
              <a:t>Размер ежемесячной</a:t>
            </a:r>
          </a:p>
          <a:p>
            <a:pPr algn="ctr"/>
            <a:r>
              <a:rPr lang="ru-RU" sz="1600" dirty="0" smtClean="0"/>
              <a:t>выплаты составляет </a:t>
            </a:r>
            <a:r>
              <a:rPr lang="ru-RU" sz="1600" b="1" dirty="0" smtClean="0">
                <a:solidFill>
                  <a:srgbClr val="FF0000"/>
                </a:solidFill>
              </a:rPr>
              <a:t>5 985 </a:t>
            </a:r>
            <a:r>
              <a:rPr lang="ru-RU" sz="1600" dirty="0" smtClean="0"/>
              <a:t>руб.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Для лиц, осуществляющих</a:t>
            </a:r>
          </a:p>
          <a:p>
            <a:pPr algn="ctr"/>
            <a:r>
              <a:rPr lang="ru-RU" sz="1600" dirty="0" smtClean="0"/>
              <a:t>уход за инвалидами I группы,</a:t>
            </a:r>
          </a:p>
          <a:p>
            <a:pPr algn="ctr"/>
            <a:r>
              <a:rPr lang="ru-RU" sz="1600" dirty="0" smtClean="0"/>
              <a:t>выплата составляет </a:t>
            </a:r>
            <a:r>
              <a:rPr lang="ru-RU" sz="1600" b="1" dirty="0" smtClean="0">
                <a:solidFill>
                  <a:srgbClr val="FF0000"/>
                </a:solidFill>
              </a:rPr>
              <a:t>8 977</a:t>
            </a:r>
            <a:r>
              <a:rPr lang="ru-RU" sz="1600" dirty="0" smtClean="0"/>
              <a:t> руб.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781170" y="645333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9"/>
          <p:cNvSpPr>
            <a:spLocks noChangeArrowheads="1"/>
          </p:cNvSpPr>
          <p:nvPr/>
        </p:nvSpPr>
        <p:spPr bwMode="gray">
          <a:xfrm>
            <a:off x="179512" y="1196752"/>
            <a:ext cx="8208912" cy="720080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sz="2200" b="1" dirty="0">
              <a:latin typeface="Bookman Old Style" pitchFamily="18" charset="0"/>
            </a:endParaRPr>
          </a:p>
        </p:txBody>
      </p:sp>
      <p:sp>
        <p:nvSpPr>
          <p:cNvPr id="5" name="Половина рамки 4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1753"/>
              <a:gd name="adj2" fmla="val 19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12" descr="министерство_ито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922" y="188640"/>
            <a:ext cx="85668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548608" y="116632"/>
            <a:ext cx="8343872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dirty="0" smtClean="0">
                <a:latin typeface="Bookman Old Style" pitchFamily="18" charset="0"/>
              </a:rPr>
              <a:t>Министерство труда и социального развития Омской области</a:t>
            </a:r>
            <a:endParaRPr lang="en-US" dirty="0">
              <a:latin typeface="Bookman Old Style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142976" y="620688"/>
            <a:ext cx="7101432" cy="22230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283968" y="2060848"/>
            <a:ext cx="4680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Bookman Old Style" pitchFamily="18" charset="0"/>
              </a:rPr>
              <a:t>В 2013 году планируется организовать</a:t>
            </a:r>
          </a:p>
          <a:p>
            <a:r>
              <a:rPr lang="ru-RU" sz="1600" b="1" dirty="0" smtClean="0">
                <a:latin typeface="Bookman Old Style" pitchFamily="18" charset="0"/>
              </a:rPr>
              <a:t>не менее 100 приемных семей</a:t>
            </a:r>
          </a:p>
          <a:p>
            <a:r>
              <a:rPr lang="ru-RU" sz="1600" b="1" dirty="0" smtClean="0">
                <a:latin typeface="Bookman Old Style" pitchFamily="18" charset="0"/>
              </a:rPr>
              <a:t>для указанных категорий граждан</a:t>
            </a: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gray">
          <a:xfrm rot="5400000">
            <a:off x="827583" y="980727"/>
            <a:ext cx="2736306" cy="4032448"/>
          </a:xfrm>
          <a:prstGeom prst="upArrow">
            <a:avLst>
              <a:gd name="adj1" fmla="val 63507"/>
              <a:gd name="adj2" fmla="val 44123"/>
            </a:avLst>
          </a:prstGeom>
          <a:solidFill>
            <a:schemeClr val="accent4"/>
          </a:solidFill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000" dirty="0"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196752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ЗАДАЧА 2013 ГОДА – ВНЕДРЕНИЕ ИНСТИТУТА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«ПРИЕМНЫХ СЕМЕЙ»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2157824"/>
            <a:ext cx="41044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Повышение качества</a:t>
            </a:r>
          </a:p>
          <a:p>
            <a:r>
              <a:rPr lang="ru-RU" sz="2000" b="1" dirty="0" smtClean="0">
                <a:latin typeface="Bookman Old Style" pitchFamily="18" charset="0"/>
              </a:rPr>
              <a:t>жизни, укрепление традиций взаимопомощи, профилактика </a:t>
            </a:r>
            <a:r>
              <a:rPr lang="ru-RU" sz="2000" b="1" dirty="0" err="1" smtClean="0">
                <a:latin typeface="Bookman Old Style" pitchFamily="18" charset="0"/>
              </a:rPr>
              <a:t>социаль-ного</a:t>
            </a:r>
            <a:r>
              <a:rPr lang="ru-RU" sz="2000" b="1" dirty="0" smtClean="0">
                <a:latin typeface="Bookman Old Style" pitchFamily="18" charset="0"/>
              </a:rPr>
              <a:t> одиночества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3968" y="2924944"/>
            <a:ext cx="4752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Bookman Old Style" pitchFamily="18" charset="0"/>
              </a:rPr>
              <a:t>Важным социальным эффектом станет снижение очередности в стационарные учреждения, в том числе в 2013 году – </a:t>
            </a:r>
          </a:p>
          <a:p>
            <a:r>
              <a:rPr lang="ru-RU" sz="1600" b="1" dirty="0" smtClean="0">
                <a:latin typeface="Bookman Old Style" pitchFamily="18" charset="0"/>
              </a:rPr>
              <a:t>на 100 человек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620688"/>
            <a:ext cx="655272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Реализация мероприятий, направленных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на достижение показателей</a:t>
            </a:r>
            <a:endParaRPr lang="ru-RU" b="1" cap="all" dirty="0" smtClean="0">
              <a:ln w="0"/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83968" y="4005064"/>
            <a:ext cx="48600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Расходы областного бюджета</a:t>
            </a:r>
          </a:p>
          <a:p>
            <a:r>
              <a:rPr lang="ru-RU" sz="1600" b="1" dirty="0" smtClean="0"/>
              <a:t>на ежемесячную выплату составят</a:t>
            </a:r>
          </a:p>
          <a:p>
            <a:r>
              <a:rPr lang="ru-RU" sz="1600" b="1" dirty="0" smtClean="0"/>
              <a:t>7,9 млн. руб., что в 3,4 раза ниже затрат, предусмотренных на проживание</a:t>
            </a:r>
          </a:p>
          <a:p>
            <a:r>
              <a:rPr lang="ru-RU" sz="1600" b="1" dirty="0" smtClean="0"/>
              <a:t>100 граждан в стационарных учреждениях, которые составляют</a:t>
            </a:r>
          </a:p>
          <a:p>
            <a:r>
              <a:rPr lang="ru-RU" sz="1600" b="1" dirty="0" smtClean="0"/>
              <a:t>27,2 млн. руб. в год (в среднем стоимость проживания в учреждении</a:t>
            </a:r>
          </a:p>
          <a:p>
            <a:r>
              <a:rPr lang="ru-RU" sz="1600" b="1" dirty="0" smtClean="0"/>
              <a:t>1 человека – 22,7 тыс. руб. в месяц)</a:t>
            </a:r>
            <a:endParaRPr lang="ru-RU" sz="1600" b="1" dirty="0" smtClean="0">
              <a:latin typeface="Bookman Old Style" pitchFamily="18" charset="0"/>
            </a:endParaRPr>
          </a:p>
        </p:txBody>
      </p:sp>
      <p:pic>
        <p:nvPicPr>
          <p:cNvPr id="9" name="Рисунок 8" descr="wpid-250x250_61894678.jpg"/>
          <p:cNvPicPr>
            <a:picLocks noChangeAspect="1"/>
          </p:cNvPicPr>
          <p:nvPr/>
        </p:nvPicPr>
        <p:blipFill>
          <a:blip r:embed="rId3" cstate="print"/>
          <a:srcRect b="15329"/>
          <a:stretch>
            <a:fillRect/>
          </a:stretch>
        </p:blipFill>
        <p:spPr>
          <a:xfrm>
            <a:off x="395536" y="4149080"/>
            <a:ext cx="3096344" cy="23886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6" name="TextBox 25"/>
          <p:cNvSpPr txBox="1"/>
          <p:nvPr/>
        </p:nvSpPr>
        <p:spPr>
          <a:xfrm>
            <a:off x="8748464" y="644404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139952" y="4149080"/>
            <a:ext cx="144016" cy="144016"/>
          </a:xfrm>
          <a:prstGeom prst="round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Скругленный прямоугольник 27"/>
          <p:cNvSpPr/>
          <p:nvPr/>
        </p:nvSpPr>
        <p:spPr>
          <a:xfrm>
            <a:off x="4139952" y="3068960"/>
            <a:ext cx="144016" cy="144016"/>
          </a:xfrm>
          <a:prstGeom prst="round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Скругленный прямоугольник 28"/>
          <p:cNvSpPr/>
          <p:nvPr/>
        </p:nvSpPr>
        <p:spPr>
          <a:xfrm>
            <a:off x="4139952" y="2204864"/>
            <a:ext cx="144016" cy="144016"/>
          </a:xfrm>
          <a:prstGeom prst="round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овина рамки 4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1753"/>
              <a:gd name="adj2" fmla="val 19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12" descr="министерство_ито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922" y="188640"/>
            <a:ext cx="85668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548608" y="116632"/>
            <a:ext cx="8343872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dirty="0" smtClean="0">
                <a:latin typeface="Bookman Old Style" pitchFamily="18" charset="0"/>
              </a:rPr>
              <a:t>Министерство труда и социального развития Омской области</a:t>
            </a:r>
            <a:endParaRPr lang="en-US" dirty="0">
              <a:latin typeface="Bookman Old Style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142976" y="620688"/>
            <a:ext cx="7101432" cy="22230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39552" y="1447616"/>
            <a:ext cx="8208912" cy="1477328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29 мая 2013 года распоряжением Министерства № 322-р утвержден План мероприятий по повышению кадрового потенциала работников государственных учреждений социального обслуживания населения Омской области</a:t>
            </a:r>
          </a:p>
          <a:p>
            <a:pPr algn="ctr"/>
            <a:r>
              <a:rPr lang="ru-RU" b="1" dirty="0" smtClean="0"/>
              <a:t>на 2013 – 2018 годы</a:t>
            </a:r>
            <a:endParaRPr lang="ru-RU" b="1" dirty="0"/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323528" y="-738664"/>
            <a:ext cx="810039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2012 году в среднем по отрасли заработная плата увеличилась более чем на 15 процентов и составила 11 333 рубля (2011 год – 9766 рублей), однако ее уровень в 2 раза меньше, чем средняя заработная плата в регионе (22004 рубля) на 51,5 процента).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64096" y="548680"/>
            <a:ext cx="8100392" cy="877163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dirty="0" smtClean="0">
                <a:ln w="0">
                  <a:noFill/>
                </a:ln>
                <a:solidFill>
                  <a:srgbClr val="FF0000"/>
                </a:solidFill>
                <a:effectLst/>
              </a:rPr>
              <a:t>Сохранение кадрового потенциала, повышение престижности профессий работников учреждений социального обслуживания, совершенствование оплаты их труда</a:t>
            </a:r>
          </a:p>
        </p:txBody>
      </p:sp>
      <p:sp>
        <p:nvSpPr>
          <p:cNvPr id="43" name="Скругленная прямоугольная выноска 42"/>
          <p:cNvSpPr/>
          <p:nvPr/>
        </p:nvSpPr>
        <p:spPr>
          <a:xfrm>
            <a:off x="539552" y="4797152"/>
            <a:ext cx="8208912" cy="576064"/>
          </a:xfrm>
          <a:prstGeom prst="wedgeRoundRectCallout">
            <a:avLst>
              <a:gd name="adj1" fmla="val 28609"/>
              <a:gd name="adj2" fmla="val -50558"/>
              <a:gd name="adj3" fmla="val 16667"/>
            </a:avLst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Внедрение «эффективного контракта» </a:t>
            </a: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467544" y="2924944"/>
            <a:ext cx="8352928" cy="1800200"/>
          </a:xfrm>
          <a:prstGeom prst="wedgeRoundRectCallout">
            <a:avLst>
              <a:gd name="adj1" fmla="val 28609"/>
              <a:gd name="adj2" fmla="val -50558"/>
              <a:gd name="adj3" fmla="val 16667"/>
            </a:avLst>
          </a:prstGeom>
          <a:solidFill>
            <a:schemeClr val="bg2"/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Планом предусмотрены мероприятия: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организация и проведение аттестации руководителей и специалистов учреждений социального обслуживания населения Омской области;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 обучение социальных работников государственных учреждений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по программам профессиональной подготовки;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проведение регионального этапа Всероссийского конкурса </a:t>
            </a:r>
            <a:r>
              <a:rPr lang="ru-RU" sz="1600" b="1" dirty="0" err="1" smtClean="0">
                <a:solidFill>
                  <a:schemeClr val="tx1"/>
                </a:solidFill>
              </a:rPr>
              <a:t>профес-сионального</a:t>
            </a:r>
            <a:r>
              <a:rPr lang="ru-RU" sz="1600" b="1" dirty="0" smtClean="0">
                <a:solidFill>
                  <a:schemeClr val="tx1"/>
                </a:solidFill>
              </a:rPr>
              <a:t> мастерства «Лучший по профессии» и др.</a:t>
            </a:r>
            <a:endParaRPr lang="ru-RU" sz="1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9552" y="3284984"/>
            <a:ext cx="144016" cy="144016"/>
          </a:xfrm>
          <a:prstGeom prst="round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Скругленный прямоугольник 22"/>
          <p:cNvSpPr/>
          <p:nvPr/>
        </p:nvSpPr>
        <p:spPr>
          <a:xfrm>
            <a:off x="539552" y="3789040"/>
            <a:ext cx="144016" cy="144016"/>
          </a:xfrm>
          <a:prstGeom prst="round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Скругленный прямоугольник 23"/>
          <p:cNvSpPr/>
          <p:nvPr/>
        </p:nvSpPr>
        <p:spPr>
          <a:xfrm>
            <a:off x="539552" y="4293096"/>
            <a:ext cx="144016" cy="144016"/>
          </a:xfrm>
          <a:prstGeom prst="round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Скругленная прямоугольная выноска 24"/>
          <p:cNvSpPr/>
          <p:nvPr/>
        </p:nvSpPr>
        <p:spPr>
          <a:xfrm>
            <a:off x="539552" y="5373216"/>
            <a:ext cx="4032448" cy="1080120"/>
          </a:xfrm>
          <a:prstGeom prst="wedgeRoundRectCallout">
            <a:avLst>
              <a:gd name="adj1" fmla="val 28609"/>
              <a:gd name="adj2" fmla="val -50558"/>
              <a:gd name="adj3" fmla="val 16667"/>
            </a:avLst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/>
              <a:t>Цель "эффективного контракта": зарплата работников должна зависеть от результатов</a:t>
            </a:r>
          </a:p>
          <a:p>
            <a:pPr algn="ctr">
              <a:defRPr/>
            </a:pPr>
            <a:r>
              <a:rPr lang="ru-RU" sz="1600" b="1" dirty="0" smtClean="0"/>
              <a:t>их работы</a:t>
            </a:r>
            <a:endParaRPr lang="ru-RU" sz="16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48464" y="644404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2" name="Скругленная прямоугольная выноска 41"/>
          <p:cNvSpPr/>
          <p:nvPr/>
        </p:nvSpPr>
        <p:spPr>
          <a:xfrm>
            <a:off x="5076056" y="5373216"/>
            <a:ext cx="3600400" cy="1080120"/>
          </a:xfrm>
          <a:prstGeom prst="wedgeRoundRectCallout">
            <a:avLst>
              <a:gd name="adj1" fmla="val 28609"/>
              <a:gd name="adj2" fmla="val -50558"/>
              <a:gd name="adj3" fmla="val 16667"/>
            </a:avLst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/>
              <a:t>К</a:t>
            </a:r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ачественное совершенствование трудовых отношений</a:t>
            </a:r>
            <a:endParaRPr lang="ru-RU" sz="16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5" name="Стрелка вправо 44"/>
          <p:cNvSpPr/>
          <p:nvPr/>
        </p:nvSpPr>
        <p:spPr>
          <a:xfrm>
            <a:off x="4499992" y="5733256"/>
            <a:ext cx="792088" cy="432048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овина рамки 4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1753"/>
              <a:gd name="adj2" fmla="val 19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12" descr="министерство_ито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922" y="188640"/>
            <a:ext cx="85668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548608" y="116632"/>
            <a:ext cx="8343872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dirty="0" smtClean="0">
                <a:effectLst/>
                <a:latin typeface="Bookman Old Style" pitchFamily="18" charset="0"/>
              </a:rPr>
              <a:t>Министерство труда и социального развития Омской области</a:t>
            </a:r>
            <a:endParaRPr lang="en-US" dirty="0">
              <a:effectLst/>
              <a:latin typeface="Bookman Old Style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142976" y="620688"/>
            <a:ext cx="7101432" cy="22230"/>
          </a:xfrm>
          <a:prstGeom prst="line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67544" y="4221088"/>
            <a:ext cx="8280920" cy="1511790"/>
            <a:chOff x="1344" y="1286"/>
            <a:chExt cx="2928" cy="842"/>
          </a:xfrm>
        </p:grpSpPr>
        <p:sp>
          <p:nvSpPr>
            <p:cNvPr id="28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/>
              <a:ahLst/>
              <a:cxnLst>
                <a:cxn ang="0">
                  <a:pos x="1120" y="252"/>
                </a:cxn>
                <a:cxn ang="0">
                  <a:pos x="1116" y="250"/>
                </a:cxn>
                <a:cxn ang="0">
                  <a:pos x="1100" y="246"/>
                </a:cxn>
                <a:cxn ang="0">
                  <a:pos x="1074" y="240"/>
                </a:cxn>
                <a:cxn ang="0">
                  <a:pos x="1038" y="232"/>
                </a:cxn>
                <a:cxn ang="0">
                  <a:pos x="992" y="222"/>
                </a:cxn>
                <a:cxn ang="0">
                  <a:pos x="938" y="212"/>
                </a:cxn>
                <a:cxn ang="0">
                  <a:pos x="876" y="204"/>
                </a:cxn>
                <a:cxn ang="0">
                  <a:pos x="806" y="196"/>
                </a:cxn>
                <a:cxn ang="0">
                  <a:pos x="730" y="190"/>
                </a:cxn>
                <a:cxn ang="0">
                  <a:pos x="646" y="184"/>
                </a:cxn>
                <a:cxn ang="0">
                  <a:pos x="556" y="184"/>
                </a:cxn>
                <a:cxn ang="0">
                  <a:pos x="466" y="184"/>
                </a:cxn>
                <a:cxn ang="0">
                  <a:pos x="384" y="190"/>
                </a:cxn>
                <a:cxn ang="0">
                  <a:pos x="308" y="196"/>
                </a:cxn>
                <a:cxn ang="0">
                  <a:pos x="238" y="204"/>
                </a:cxn>
                <a:cxn ang="0">
                  <a:pos x="178" y="212"/>
                </a:cxn>
                <a:cxn ang="0">
                  <a:pos x="126" y="222"/>
                </a:cxn>
                <a:cxn ang="0">
                  <a:pos x="82" y="232"/>
                </a:cxn>
                <a:cxn ang="0">
                  <a:pos x="46" y="240"/>
                </a:cxn>
                <a:cxn ang="0">
                  <a:pos x="20" y="246"/>
                </a:cxn>
                <a:cxn ang="0">
                  <a:pos x="6" y="250"/>
                </a:cxn>
                <a:cxn ang="0">
                  <a:pos x="0" y="252"/>
                </a:cxn>
                <a:cxn ang="0">
                  <a:pos x="0" y="62"/>
                </a:cxn>
                <a:cxn ang="0">
                  <a:pos x="560" y="0"/>
                </a:cxn>
                <a:cxn ang="0">
                  <a:pos x="1120" y="62"/>
                </a:cxn>
                <a:cxn ang="0">
                  <a:pos x="1120" y="252"/>
                </a:cxn>
                <a:cxn ang="0">
                  <a:pos x="1120" y="252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gray">
            <a:xfrm>
              <a:off x="1344" y="1286"/>
              <a:ext cx="2928" cy="7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1700" b="1" dirty="0" smtClean="0"/>
                <a:t>В 2013 году начата работа по привлечению</a:t>
              </a:r>
            </a:p>
            <a:p>
              <a:pPr algn="ctr"/>
              <a:r>
                <a:rPr lang="ru-RU" sz="1700" b="1" dirty="0" smtClean="0"/>
                <a:t>негосударственных организаций, благотворителей и добровольцев</a:t>
              </a:r>
            </a:p>
            <a:p>
              <a:pPr algn="ctr"/>
              <a:r>
                <a:rPr lang="ru-RU" sz="1700" b="1" dirty="0" smtClean="0"/>
                <a:t>к предоставлению государственных услуг</a:t>
              </a:r>
            </a:p>
            <a:p>
              <a:pPr algn="ctr"/>
              <a:r>
                <a:rPr lang="ru-RU" sz="1700" b="1" dirty="0" smtClean="0"/>
                <a:t>в системе социального обслуживания населения</a:t>
              </a:r>
              <a:endParaRPr lang="ru-RU" sz="1700" b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2123728" y="620688"/>
            <a:ext cx="5184576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0">
                  <a:noFill/>
                </a:ln>
                <a:solidFill>
                  <a:srgbClr val="FF0000"/>
                </a:solidFill>
                <a:effectLst/>
              </a:rPr>
              <a:t>Независимая система оценки качества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51113" y="980728"/>
            <a:ext cx="7525343" cy="116955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Проведение работы по формированию независимой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оценки качества работы государственных учреждений,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оказывающих социальные услуги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(Указ Президента Российской Федерации от 7 мая 2012 года № 597)</a:t>
            </a:r>
          </a:p>
        </p:txBody>
      </p:sp>
      <p:pic>
        <p:nvPicPr>
          <p:cNvPr id="33" name="Рисунок 32" descr="pic0311_c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1" y="980729"/>
            <a:ext cx="648071" cy="1152127"/>
          </a:xfrm>
          <a:prstGeom prst="rect">
            <a:avLst/>
          </a:prstGeom>
        </p:spPr>
      </p:pic>
      <p:grpSp>
        <p:nvGrpSpPr>
          <p:cNvPr id="3" name="Группа 33"/>
          <p:cNvGrpSpPr/>
          <p:nvPr/>
        </p:nvGrpSpPr>
        <p:grpSpPr>
          <a:xfrm>
            <a:off x="467544" y="2132857"/>
            <a:ext cx="8352928" cy="648071"/>
            <a:chOff x="395536" y="2341329"/>
            <a:chExt cx="8424936" cy="727631"/>
          </a:xfrm>
        </p:grpSpPr>
        <p:sp>
          <p:nvSpPr>
            <p:cNvPr id="12" name="AutoShape 19"/>
            <p:cNvSpPr>
              <a:spLocks noChangeArrowheads="1"/>
            </p:cNvSpPr>
            <p:nvPr/>
          </p:nvSpPr>
          <p:spPr bwMode="ltGray">
            <a:xfrm>
              <a:off x="539552" y="2348881"/>
              <a:ext cx="8136904" cy="72007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395536" y="2341329"/>
              <a:ext cx="8424936" cy="6911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chemeClr val="accent2">
                      <a:lumMod val="50000"/>
                    </a:schemeClr>
                  </a:solidFill>
                </a:rPr>
                <a:t>Независимая система оценки качества работы организаций</a:t>
              </a:r>
            </a:p>
            <a:p>
              <a:pPr algn="ctr"/>
              <a:r>
                <a:rPr lang="ru-RU" sz="1700" b="1" dirty="0" smtClean="0">
                  <a:solidFill>
                    <a:schemeClr val="accent2">
                      <a:lumMod val="50000"/>
                    </a:schemeClr>
                  </a:solidFill>
                </a:rPr>
                <a:t>будет проводиться Общественным советом</a:t>
              </a:r>
              <a:endParaRPr lang="ru-RU" sz="17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Группа 34"/>
          <p:cNvGrpSpPr/>
          <p:nvPr/>
        </p:nvGrpSpPr>
        <p:grpSpPr>
          <a:xfrm>
            <a:off x="467544" y="2852936"/>
            <a:ext cx="8352928" cy="1211428"/>
            <a:chOff x="395536" y="2348881"/>
            <a:chExt cx="8424936" cy="720079"/>
          </a:xfrm>
        </p:grpSpPr>
        <p:sp>
          <p:nvSpPr>
            <p:cNvPr id="36" name="AutoShape 19"/>
            <p:cNvSpPr>
              <a:spLocks noChangeArrowheads="1"/>
            </p:cNvSpPr>
            <p:nvPr/>
          </p:nvSpPr>
          <p:spPr bwMode="ltGray">
            <a:xfrm>
              <a:off x="539552" y="2348881"/>
              <a:ext cx="8136904" cy="72007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95536" y="2355478"/>
              <a:ext cx="8424936" cy="6768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chemeClr val="accent2">
                      <a:lumMod val="50000"/>
                    </a:schemeClr>
                  </a:solidFill>
                </a:rPr>
                <a:t>Будет сформирована единая система</a:t>
              </a:r>
            </a:p>
            <a:p>
              <a:pPr algn="ctr"/>
              <a:r>
                <a:rPr lang="ru-RU" sz="1700" b="1" dirty="0" smtClean="0">
                  <a:solidFill>
                    <a:schemeClr val="accent2">
                      <a:lumMod val="50000"/>
                    </a:schemeClr>
                  </a:solidFill>
                </a:rPr>
                <a:t>независимой оценки качества с учетом имеющихся ресурсов взаимодействия и уже сложившейся практики проведения</a:t>
              </a:r>
            </a:p>
            <a:p>
              <a:pPr algn="ctr"/>
              <a:r>
                <a:rPr lang="ru-RU" sz="1700" b="1" dirty="0" smtClean="0">
                  <a:solidFill>
                    <a:schemeClr val="accent2">
                      <a:lumMod val="50000"/>
                    </a:schemeClr>
                  </a:solidFill>
                </a:rPr>
                <a:t>оценки эффективности качества работы учреждений</a:t>
              </a:r>
              <a:endParaRPr lang="ru-RU" sz="17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38" name="Стрелка вправо 37"/>
          <p:cNvSpPr/>
          <p:nvPr/>
        </p:nvSpPr>
        <p:spPr>
          <a:xfrm>
            <a:off x="1403648" y="5589240"/>
            <a:ext cx="1656184" cy="1008112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Цель</a:t>
            </a:r>
            <a:endParaRPr lang="ru-RU" sz="2400" b="1" dirty="0"/>
          </a:p>
        </p:txBody>
      </p:sp>
      <p:grpSp>
        <p:nvGrpSpPr>
          <p:cNvPr id="9" name="Группа 38"/>
          <p:cNvGrpSpPr/>
          <p:nvPr/>
        </p:nvGrpSpPr>
        <p:grpSpPr>
          <a:xfrm>
            <a:off x="2987824" y="5589241"/>
            <a:ext cx="4608512" cy="936109"/>
            <a:chOff x="395536" y="2288872"/>
            <a:chExt cx="8424936" cy="780088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ltGray">
            <a:xfrm>
              <a:off x="539552" y="2348881"/>
              <a:ext cx="8136904" cy="72007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1" name="Rectangle 20"/>
            <p:cNvSpPr>
              <a:spLocks noChangeArrowheads="1"/>
            </p:cNvSpPr>
            <p:nvPr/>
          </p:nvSpPr>
          <p:spPr bwMode="auto">
            <a:xfrm>
              <a:off x="395536" y="2288872"/>
              <a:ext cx="8424936" cy="7694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/>
                <a:t>повышение качества</a:t>
              </a:r>
            </a:p>
            <a:p>
              <a:pPr algn="ctr"/>
              <a:r>
                <a:rPr lang="ru-RU" b="1" dirty="0" smtClean="0"/>
                <a:t>и эффективности предоставления государственных услуг</a:t>
              </a:r>
              <a:endParaRPr lang="ru-RU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8676456" y="644404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220213">
  <a:themeElements>
    <a:clrScheme name="Другая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34D51"/>
      </a:accent1>
      <a:accent2>
        <a:srgbClr val="07674D"/>
      </a:accent2>
      <a:accent3>
        <a:srgbClr val="05686C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Другая 1">
      <a:majorFont>
        <a:latin typeface="Bookman Old Style"/>
        <a:ea typeface=""/>
        <a:cs typeface=""/>
      </a:majorFont>
      <a:minorFont>
        <a:latin typeface="Bookman Old Style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6B55985-99B3-41D5-912D-A6EAD4152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TS010220213</Template>
  <TotalTime>0</TotalTime>
  <Words>998</Words>
  <Application>Microsoft Office PowerPoint</Application>
  <PresentationFormat>Экран (4:3)</PresentationFormat>
  <Paragraphs>170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TS010220213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2013-03-17T15:46:29Z</dcterms:created>
  <dcterms:modified xsi:type="dcterms:W3CDTF">2013-06-13T09:51:52Z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