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7;&#1083;&#1072;&#1081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7;&#1083;&#1072;&#1081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7;&#1083;&#1072;&#1081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2013 год</c:v>
                </c:pt>
              </c:strCache>
            </c:strRef>
          </c:tx>
          <c:cat>
            <c:strRef>
              <c:f>Лист1!$A$3:$A$14</c:f>
              <c:strCache>
                <c:ptCount val="10"/>
                <c:pt idx="0">
                  <c:v>АСУСО "Геронтологический центр "Куйбышевский"</c:v>
                </c:pt>
                <c:pt idx="1">
                  <c:v>БУ "КЦСОН Усть-Ишимского района"</c:v>
                </c:pt>
                <c:pt idx="2">
                  <c:v>КУ "СРЦН Таврического района"</c:v>
                </c:pt>
                <c:pt idx="3">
                  <c:v>БУ "КЦСОН Омского района"</c:v>
                </c:pt>
                <c:pt idx="4">
                  <c:v>БУ "ЦСА"</c:v>
                </c:pt>
                <c:pt idx="5">
                  <c:v>БУ "КЦСОН Крутинского района"</c:v>
                </c:pt>
                <c:pt idx="6">
                  <c:v>БУ "КЦСОН Исилькульского района"</c:v>
                </c:pt>
                <c:pt idx="7">
                  <c:v>БУ "КЦСОН "Пенаты"</c:v>
                </c:pt>
                <c:pt idx="8">
                  <c:v>БУ "КЦСОН Азовского НН района"</c:v>
                </c:pt>
                <c:pt idx="9">
                  <c:v>БУ "КЦСОН Полтавского района"</c:v>
                </c:pt>
              </c:strCache>
            </c:strRef>
          </c:cat>
          <c:val>
            <c:numRef>
              <c:f>Лист1!$B$3:$B$14</c:f>
              <c:numCache>
                <c:formatCode>General</c:formatCode>
                <c:ptCount val="10"/>
                <c:pt idx="0">
                  <c:v>13</c:v>
                </c:pt>
                <c:pt idx="1">
                  <c:v>24</c:v>
                </c:pt>
                <c:pt idx="2">
                  <c:v>30</c:v>
                </c:pt>
                <c:pt idx="3">
                  <c:v>35</c:v>
                </c:pt>
                <c:pt idx="4">
                  <c:v>22</c:v>
                </c:pt>
                <c:pt idx="5">
                  <c:v>8.6</c:v>
                </c:pt>
                <c:pt idx="6">
                  <c:v>57</c:v>
                </c:pt>
                <c:pt idx="7">
                  <c:v>38</c:v>
                </c:pt>
                <c:pt idx="8">
                  <c:v>25</c:v>
                </c:pt>
                <c:pt idx="9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 полугодие 2014 года</c:v>
                </c:pt>
              </c:strCache>
            </c:strRef>
          </c:tx>
          <c:cat>
            <c:strRef>
              <c:f>Лист1!$A$3:$A$14</c:f>
              <c:strCache>
                <c:ptCount val="10"/>
                <c:pt idx="0">
                  <c:v>АСУСО "Геронтологический центр "Куйбышевский"</c:v>
                </c:pt>
                <c:pt idx="1">
                  <c:v>БУ "КЦСОН Усть-Ишимского района"</c:v>
                </c:pt>
                <c:pt idx="2">
                  <c:v>КУ "СРЦН Таврического района"</c:v>
                </c:pt>
                <c:pt idx="3">
                  <c:v>БУ "КЦСОН Омского района"</c:v>
                </c:pt>
                <c:pt idx="4">
                  <c:v>БУ "ЦСА"</c:v>
                </c:pt>
                <c:pt idx="5">
                  <c:v>БУ "КЦСОН Крутинского района"</c:v>
                </c:pt>
                <c:pt idx="6">
                  <c:v>БУ "КЦСОН Исилькульского района"</c:v>
                </c:pt>
                <c:pt idx="7">
                  <c:v>БУ "КЦСОН "Пенаты"</c:v>
                </c:pt>
                <c:pt idx="8">
                  <c:v>БУ "КЦСОН Азовского НН района"</c:v>
                </c:pt>
                <c:pt idx="9">
                  <c:v>БУ "КЦСОН Полтавского района"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0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21</c:v>
                </c:pt>
                <c:pt idx="4">
                  <c:v>20.6</c:v>
                </c:pt>
                <c:pt idx="5">
                  <c:v>19</c:v>
                </c:pt>
                <c:pt idx="6">
                  <c:v>8</c:v>
                </c:pt>
                <c:pt idx="7">
                  <c:v>14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dLbls>
          <c:showVal val="1"/>
        </c:dLbls>
        <c:gapWidth val="75"/>
        <c:axId val="67714048"/>
        <c:axId val="67732224"/>
      </c:barChart>
      <c:catAx>
        <c:axId val="67714048"/>
        <c:scaling>
          <c:orientation val="minMax"/>
        </c:scaling>
        <c:axPos val="l"/>
        <c:majorTickMark val="none"/>
        <c:tickLblPos val="nextTo"/>
        <c:crossAx val="67732224"/>
        <c:crosses val="autoZero"/>
        <c:auto val="1"/>
        <c:lblAlgn val="ctr"/>
        <c:lblOffset val="100"/>
      </c:catAx>
      <c:valAx>
        <c:axId val="67732224"/>
        <c:scaling>
          <c:orientation val="minMax"/>
        </c:scaling>
        <c:axPos val="b"/>
        <c:numFmt formatCode="General" sourceLinked="1"/>
        <c:majorTickMark val="none"/>
        <c:tickLblPos val="nextTo"/>
        <c:crossAx val="677140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cat>
            <c:strRef>
              <c:f>Лист1!$B$38:$B$40</c:f>
              <c:strCache>
                <c:ptCount val="3"/>
                <c:pt idx="0">
                  <c:v>Профессиональная переподготовка</c:v>
                </c:pt>
                <c:pt idx="1">
                  <c:v>Повышение квалификации</c:v>
                </c:pt>
                <c:pt idx="2">
                  <c:v>Семинары</c:v>
                </c:pt>
              </c:strCache>
            </c:strRef>
          </c:cat>
          <c:val>
            <c:numRef>
              <c:f>Лист1!$C$38:$C$40</c:f>
              <c:numCache>
                <c:formatCode>General</c:formatCode>
                <c:ptCount val="3"/>
                <c:pt idx="0">
                  <c:v>1</c:v>
                </c:pt>
                <c:pt idx="1">
                  <c:v>42</c:v>
                </c:pt>
                <c:pt idx="2">
                  <c:v>57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cat>
            <c:strRef>
              <c:f>Лист1!$B$47:$B$49</c:f>
              <c:strCache>
                <c:ptCount val="3"/>
                <c:pt idx="0">
                  <c:v>Профессиональная переподготовка</c:v>
                </c:pt>
                <c:pt idx="1">
                  <c:v>Повышение квалификации</c:v>
                </c:pt>
                <c:pt idx="2">
                  <c:v>Семинары</c:v>
                </c:pt>
              </c:strCache>
            </c:strRef>
          </c:cat>
          <c:val>
            <c:numRef>
              <c:f>Лист1!$C$47:$C$49</c:f>
              <c:numCache>
                <c:formatCode>General</c:formatCode>
                <c:ptCount val="3"/>
                <c:pt idx="0">
                  <c:v>0.5</c:v>
                </c:pt>
                <c:pt idx="1">
                  <c:v>44.1</c:v>
                </c:pt>
                <c:pt idx="2">
                  <c:v>55.4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AD77F-6F42-4321-A260-613337B0D8F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D8DFF-F34A-4982-BCAA-0C3259910150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+mj-lt"/>
              <a:cs typeface="Times New Roman" pitchFamily="18" charset="0"/>
            </a:rPr>
            <a:t>Цель - приведение уровня и направленности профессионального </a:t>
          </a:r>
          <a:r>
            <a: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образования и квалификации </a:t>
          </a:r>
          <a:r>
            <a:rPr lang="ru-RU" sz="2000" b="1" dirty="0">
              <a:solidFill>
                <a:schemeClr val="tx1"/>
              </a:solidFill>
              <a:latin typeface="+mj-lt"/>
              <a:cs typeface="Times New Roman" pitchFamily="18" charset="0"/>
            </a:rPr>
            <a:t>работников требованиям профессионального стандарта</a:t>
          </a:r>
        </a:p>
      </dgm:t>
    </dgm:pt>
    <dgm:pt modelId="{6866279D-0F49-4F1B-BB11-644012455C45}" type="parTrans" cxnId="{E7B8C7AA-E463-4906-B89A-C2DD6C3B77A2}">
      <dgm:prSet/>
      <dgm:spPr/>
      <dgm:t>
        <a:bodyPr/>
        <a:lstStyle/>
        <a:p>
          <a:endParaRPr lang="ru-RU"/>
        </a:p>
      </dgm:t>
    </dgm:pt>
    <dgm:pt modelId="{D8FCE131-5E35-4396-ADBA-B4EB38031B6E}" type="sibTrans" cxnId="{E7B8C7AA-E463-4906-B89A-C2DD6C3B77A2}">
      <dgm:prSet/>
      <dgm:spPr/>
      <dgm:t>
        <a:bodyPr/>
        <a:lstStyle/>
        <a:p>
          <a:endParaRPr lang="ru-RU"/>
        </a:p>
      </dgm:t>
    </dgm:pt>
    <dgm:pt modelId="{9248BF61-2378-419D-AC01-AC483EFC875E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+mj-lt"/>
              <a:cs typeface="Times New Roman" pitchFamily="18" charset="0"/>
            </a:rPr>
            <a:t>"Государственное и муниципальное управление" </a:t>
          </a:r>
        </a:p>
        <a:p>
          <a:r>
            <a:rPr lang="ru-RU" sz="2400" b="1" dirty="0">
              <a:solidFill>
                <a:schemeClr val="tx1"/>
              </a:solidFill>
              <a:latin typeface="+mj-lt"/>
              <a:cs typeface="Times New Roman" pitchFamily="18" charset="0"/>
            </a:rPr>
            <a:t>(в объеме 250 часов)</a:t>
          </a:r>
        </a:p>
      </dgm:t>
    </dgm:pt>
    <dgm:pt modelId="{591D1B95-01BF-4221-A14E-AAD09948BDF9}" type="parTrans" cxnId="{0255E1B7-BDC4-48C5-8DAE-FF6A81241D34}">
      <dgm:prSet/>
      <dgm:spPr/>
      <dgm:t>
        <a:bodyPr/>
        <a:lstStyle/>
        <a:p>
          <a:endParaRPr lang="ru-RU"/>
        </a:p>
      </dgm:t>
    </dgm:pt>
    <dgm:pt modelId="{8618FA20-FC12-404B-B4B1-5C44E7ACCDE7}" type="sibTrans" cxnId="{0255E1B7-BDC4-48C5-8DAE-FF6A81241D34}">
      <dgm:prSet/>
      <dgm:spPr/>
      <dgm:t>
        <a:bodyPr/>
        <a:lstStyle/>
        <a:p>
          <a:endParaRPr lang="ru-RU"/>
        </a:p>
      </dgm:t>
    </dgm:pt>
    <dgm:pt modelId="{B70005E7-B427-4A6C-BEB3-31F8FAF826F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+mj-lt"/>
              <a:cs typeface="Times New Roman" pitchFamily="18" charset="0"/>
            </a:rPr>
            <a:t>"Психология"</a:t>
          </a:r>
        </a:p>
        <a:p>
          <a:r>
            <a:rPr lang="ru-RU" sz="2400" b="1" dirty="0">
              <a:solidFill>
                <a:schemeClr val="tx1"/>
              </a:solidFill>
              <a:latin typeface="+mj-lt"/>
              <a:cs typeface="Times New Roman" pitchFamily="18" charset="0"/>
            </a:rPr>
            <a:t>(в объеме 250 часов)</a:t>
          </a:r>
        </a:p>
        <a:p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A3F3C-F5E3-4937-ABBD-8E5DA2AD75EB}" type="parTrans" cxnId="{5C098376-17D3-4A69-B141-090267BF6968}">
      <dgm:prSet/>
      <dgm:spPr/>
      <dgm:t>
        <a:bodyPr/>
        <a:lstStyle/>
        <a:p>
          <a:endParaRPr lang="ru-RU"/>
        </a:p>
      </dgm:t>
    </dgm:pt>
    <dgm:pt modelId="{13B7289E-EB95-4392-A653-CFAB608CFDCD}" type="sibTrans" cxnId="{5C098376-17D3-4A69-B141-090267BF6968}">
      <dgm:prSet/>
      <dgm:spPr/>
      <dgm:t>
        <a:bodyPr/>
        <a:lstStyle/>
        <a:p>
          <a:endParaRPr lang="ru-RU"/>
        </a:p>
      </dgm:t>
    </dgm:pt>
    <dgm:pt modelId="{79E2382A-C67D-45A4-BE66-CC083793D079}" type="pres">
      <dgm:prSet presAssocID="{FF5AD77F-6F42-4321-A260-613337B0D8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E1E27A-DEA7-4F78-91D5-EBF17E2900CA}" type="pres">
      <dgm:prSet presAssocID="{D5CD8DFF-F34A-4982-BCAA-0C3259910150}" presName="centerShape" presStyleLbl="node0" presStyleIdx="0" presStyleCnt="1" custScaleX="283707" custScaleY="59561" custLinFactNeighborX="566" custLinFactNeighborY="29427"/>
      <dgm:spPr/>
      <dgm:t>
        <a:bodyPr/>
        <a:lstStyle/>
        <a:p>
          <a:endParaRPr lang="ru-RU"/>
        </a:p>
      </dgm:t>
    </dgm:pt>
    <dgm:pt modelId="{C47F8DEF-6D36-4B80-BDAE-C1A63ECBC600}" type="pres">
      <dgm:prSet presAssocID="{591D1B95-01BF-4221-A14E-AAD09948BDF9}" presName="parTrans" presStyleLbl="bgSibTrans2D1" presStyleIdx="0" presStyleCnt="2" custLinFactNeighborX="-31335" custLinFactNeighborY="24940"/>
      <dgm:spPr/>
      <dgm:t>
        <a:bodyPr/>
        <a:lstStyle/>
        <a:p>
          <a:endParaRPr lang="ru-RU"/>
        </a:p>
      </dgm:t>
    </dgm:pt>
    <dgm:pt modelId="{13C67ABC-4D0F-4DEC-9FC0-9E09BCCA2876}" type="pres">
      <dgm:prSet presAssocID="{9248BF61-2378-419D-AC01-AC483EFC875E}" presName="node" presStyleLbl="node1" presStyleIdx="0" presStyleCnt="2" custScaleX="163488" custRadScaleRad="83867" custRadScaleInc="17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6B0F6-185F-4311-AF4E-E1828A4CD214}" type="pres">
      <dgm:prSet presAssocID="{F9CA3F3C-F5E3-4937-ABBD-8E5DA2AD75EB}" presName="parTrans" presStyleLbl="bgSibTrans2D1" presStyleIdx="1" presStyleCnt="2" custLinFactNeighborX="53688" custLinFactNeighborY="27760"/>
      <dgm:spPr/>
      <dgm:t>
        <a:bodyPr/>
        <a:lstStyle/>
        <a:p>
          <a:endParaRPr lang="ru-RU"/>
        </a:p>
      </dgm:t>
    </dgm:pt>
    <dgm:pt modelId="{1CF4609D-7322-4DC8-A36D-AF85363801DF}" type="pres">
      <dgm:prSet presAssocID="{B70005E7-B427-4A6C-BEB3-31F8FAF826F4}" presName="node" presStyleLbl="node1" presStyleIdx="1" presStyleCnt="2" custScaleX="160242" custRadScaleRad="91121" custRadScaleInc="-11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B8C7AA-E463-4906-B89A-C2DD6C3B77A2}" srcId="{FF5AD77F-6F42-4321-A260-613337B0D8F4}" destId="{D5CD8DFF-F34A-4982-BCAA-0C3259910150}" srcOrd="0" destOrd="0" parTransId="{6866279D-0F49-4F1B-BB11-644012455C45}" sibTransId="{D8FCE131-5E35-4396-ADBA-B4EB38031B6E}"/>
    <dgm:cxn modelId="{09CE212F-BD60-487F-A549-F5F229867F6C}" type="presOf" srcId="{B70005E7-B427-4A6C-BEB3-31F8FAF826F4}" destId="{1CF4609D-7322-4DC8-A36D-AF85363801DF}" srcOrd="0" destOrd="0" presId="urn:microsoft.com/office/officeart/2005/8/layout/radial4"/>
    <dgm:cxn modelId="{A261EDAD-4F08-4E1D-9C7B-75F12A15C4DD}" type="presOf" srcId="{9248BF61-2378-419D-AC01-AC483EFC875E}" destId="{13C67ABC-4D0F-4DEC-9FC0-9E09BCCA2876}" srcOrd="0" destOrd="0" presId="urn:microsoft.com/office/officeart/2005/8/layout/radial4"/>
    <dgm:cxn modelId="{38C62102-0966-47B8-B477-FEA2ECF4F5EB}" type="presOf" srcId="{F9CA3F3C-F5E3-4937-ABBD-8E5DA2AD75EB}" destId="{E906B0F6-185F-4311-AF4E-E1828A4CD214}" srcOrd="0" destOrd="0" presId="urn:microsoft.com/office/officeart/2005/8/layout/radial4"/>
    <dgm:cxn modelId="{5C098376-17D3-4A69-B141-090267BF6968}" srcId="{D5CD8DFF-F34A-4982-BCAA-0C3259910150}" destId="{B70005E7-B427-4A6C-BEB3-31F8FAF826F4}" srcOrd="1" destOrd="0" parTransId="{F9CA3F3C-F5E3-4937-ABBD-8E5DA2AD75EB}" sibTransId="{13B7289E-EB95-4392-A653-CFAB608CFDCD}"/>
    <dgm:cxn modelId="{A2622A2A-A1E9-4EAF-97DA-824350A2A8A5}" type="presOf" srcId="{591D1B95-01BF-4221-A14E-AAD09948BDF9}" destId="{C47F8DEF-6D36-4B80-BDAE-C1A63ECBC600}" srcOrd="0" destOrd="0" presId="urn:microsoft.com/office/officeart/2005/8/layout/radial4"/>
    <dgm:cxn modelId="{90989909-9F35-47CD-BE4D-C6951A39C88C}" type="presOf" srcId="{D5CD8DFF-F34A-4982-BCAA-0C3259910150}" destId="{00E1E27A-DEA7-4F78-91D5-EBF17E2900CA}" srcOrd="0" destOrd="0" presId="urn:microsoft.com/office/officeart/2005/8/layout/radial4"/>
    <dgm:cxn modelId="{0255E1B7-BDC4-48C5-8DAE-FF6A81241D34}" srcId="{D5CD8DFF-F34A-4982-BCAA-0C3259910150}" destId="{9248BF61-2378-419D-AC01-AC483EFC875E}" srcOrd="0" destOrd="0" parTransId="{591D1B95-01BF-4221-A14E-AAD09948BDF9}" sibTransId="{8618FA20-FC12-404B-B4B1-5C44E7ACCDE7}"/>
    <dgm:cxn modelId="{BC173D4C-9247-4256-A9A9-E66C93F5B226}" type="presOf" srcId="{FF5AD77F-6F42-4321-A260-613337B0D8F4}" destId="{79E2382A-C67D-45A4-BE66-CC083793D079}" srcOrd="0" destOrd="0" presId="urn:microsoft.com/office/officeart/2005/8/layout/radial4"/>
    <dgm:cxn modelId="{82D0A6A0-2B2A-4E46-8217-46974E52F261}" type="presParOf" srcId="{79E2382A-C67D-45A4-BE66-CC083793D079}" destId="{00E1E27A-DEA7-4F78-91D5-EBF17E2900CA}" srcOrd="0" destOrd="0" presId="urn:microsoft.com/office/officeart/2005/8/layout/radial4"/>
    <dgm:cxn modelId="{4CDC354B-2E98-460F-96A5-E0CBDA97C1E0}" type="presParOf" srcId="{79E2382A-C67D-45A4-BE66-CC083793D079}" destId="{C47F8DEF-6D36-4B80-BDAE-C1A63ECBC600}" srcOrd="1" destOrd="0" presId="urn:microsoft.com/office/officeart/2005/8/layout/radial4"/>
    <dgm:cxn modelId="{EFB72FB2-681A-41A2-9EE1-40EBABC84C81}" type="presParOf" srcId="{79E2382A-C67D-45A4-BE66-CC083793D079}" destId="{13C67ABC-4D0F-4DEC-9FC0-9E09BCCA2876}" srcOrd="2" destOrd="0" presId="urn:microsoft.com/office/officeart/2005/8/layout/radial4"/>
    <dgm:cxn modelId="{204C6A70-037B-4D28-87A1-B0A035842DC3}" type="presParOf" srcId="{79E2382A-C67D-45A4-BE66-CC083793D079}" destId="{E906B0F6-185F-4311-AF4E-E1828A4CD214}" srcOrd="3" destOrd="0" presId="urn:microsoft.com/office/officeart/2005/8/layout/radial4"/>
    <dgm:cxn modelId="{4EFB362E-6EC5-459C-9732-B082DF3986E9}" type="presParOf" srcId="{79E2382A-C67D-45A4-BE66-CC083793D079}" destId="{1CF4609D-7322-4DC8-A36D-AF85363801D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1E27A-DEA7-4F78-91D5-EBF17E2900CA}">
      <dsp:nvSpPr>
        <dsp:cNvPr id="0" name=""/>
        <dsp:cNvSpPr/>
      </dsp:nvSpPr>
      <dsp:spPr>
        <a:xfrm>
          <a:off x="489983" y="2842359"/>
          <a:ext cx="7369197" cy="1547077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Цель - приведение уровня и направленности профессионального </a:t>
          </a:r>
          <a:r>
            <a:rPr lang="ru-RU" sz="2000" b="1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образования и квалификации </a:t>
          </a:r>
          <a:r>
            <a:rPr lang="ru-RU" sz="2000" b="1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работников требованиям профессионального стандарта</a:t>
          </a:r>
        </a:p>
      </dsp:txBody>
      <dsp:txXfrm>
        <a:off x="489983" y="2842359"/>
        <a:ext cx="7369197" cy="1547077"/>
      </dsp:txXfrm>
    </dsp:sp>
    <dsp:sp modelId="{C47F8DEF-6D36-4B80-BDAE-C1A63ECBC600}">
      <dsp:nvSpPr>
        <dsp:cNvPr id="0" name=""/>
        <dsp:cNvSpPr/>
      </dsp:nvSpPr>
      <dsp:spPr>
        <a:xfrm rot="14026583">
          <a:off x="1167239" y="1701847"/>
          <a:ext cx="2140714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67ABC-4D0F-4DEC-9FC0-9E09BCCA2876}">
      <dsp:nvSpPr>
        <dsp:cNvPr id="0" name=""/>
        <dsp:cNvSpPr/>
      </dsp:nvSpPr>
      <dsp:spPr>
        <a:xfrm>
          <a:off x="258764" y="36848"/>
          <a:ext cx="4034220" cy="197407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"Государственное и муниципальное управление"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(в объеме 250 часов)</a:t>
          </a:r>
        </a:p>
      </dsp:txBody>
      <dsp:txXfrm>
        <a:off x="258764" y="36848"/>
        <a:ext cx="4034220" cy="1974075"/>
      </dsp:txXfrm>
    </dsp:sp>
    <dsp:sp modelId="{E906B0F6-185F-4311-AF4E-E1828A4CD214}">
      <dsp:nvSpPr>
        <dsp:cNvPr id="0" name=""/>
        <dsp:cNvSpPr/>
      </dsp:nvSpPr>
      <dsp:spPr>
        <a:xfrm rot="18620222">
          <a:off x="5724901" y="1724139"/>
          <a:ext cx="2269362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4609D-7322-4DC8-A36D-AF85363801DF}">
      <dsp:nvSpPr>
        <dsp:cNvPr id="0" name=""/>
        <dsp:cNvSpPr/>
      </dsp:nvSpPr>
      <dsp:spPr>
        <a:xfrm>
          <a:off x="4398605" y="36828"/>
          <a:ext cx="3954122" cy="197407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"Психология"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+mj-lt"/>
              <a:cs typeface="Times New Roman" pitchFamily="18" charset="0"/>
            </a:rPr>
            <a:t>(в объеме 250 часов)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8605" y="36828"/>
        <a:ext cx="3954122" cy="1974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3167CB-A2B0-46A6-9241-287AB644101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913F95-86DE-43F5-99B0-7879E23B5D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581128"/>
            <a:ext cx="8077200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Докладчик: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Кляус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Николай Валерьевич, руководитель правового департамента Министерства труда и социального развития Омской области 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077200" cy="10103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"О реализации отдельных направлений  кадровой политики в системе труда и социальной защиты Омской области"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Доля работников, обученных в рамках "Дорожной карты", от общего числа работников государственных учреждений, предоставляющих услуги в сфере социального обслуживания за первое полугодие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2014 года – 25 процентов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2492896"/>
          <a:ext cx="7931224" cy="383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Внедрение новых форм и методов работы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4000" dirty="0" smtClean="0"/>
              <a:t>В настоящее время Министерством реализуются такие проекты, как:</a:t>
            </a:r>
          </a:p>
          <a:p>
            <a:pPr>
              <a:buNone/>
            </a:pPr>
            <a:r>
              <a:rPr lang="ru-RU" sz="4000" dirty="0" smtClean="0"/>
              <a:t> 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4000" dirty="0" smtClean="0"/>
              <a:t>"Универсальная электронная карта";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4000" dirty="0" smtClean="0"/>
              <a:t>"Развитие сети многофункциональных центров предоставления государственных и муниципальных услуг";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4000" dirty="0" smtClean="0"/>
              <a:t>внедрение </a:t>
            </a:r>
            <a:r>
              <a:rPr lang="ru-RU" sz="4000" dirty="0" err="1" smtClean="0"/>
              <a:t>стационарозамещающих</a:t>
            </a:r>
            <a:r>
              <a:rPr lang="ru-RU" sz="4000" dirty="0" smtClean="0"/>
              <a:t> форм социального </a:t>
            </a:r>
            <a:r>
              <a:rPr lang="ru-RU" sz="4000" dirty="0" smtClean="0"/>
              <a:t>обслуживания: </a:t>
            </a:r>
            <a:endParaRPr lang="ru-RU" sz="4000" dirty="0" smtClean="0"/>
          </a:p>
          <a:p>
            <a:pPr marL="0" lvl="0" indent="540000" algn="just">
              <a:buNone/>
            </a:pPr>
            <a:r>
              <a:rPr lang="ru-RU" sz="3300" i="1" dirty="0" smtClean="0"/>
              <a:t>- создание приемных семей для граждан пожилого возраста и инвалидов;</a:t>
            </a:r>
          </a:p>
          <a:p>
            <a:pPr marL="0" lvl="0" indent="540000" algn="just">
              <a:buNone/>
            </a:pPr>
            <a:r>
              <a:rPr lang="ru-RU" sz="3300" i="1" dirty="0" smtClean="0"/>
              <a:t>- программная поддержка частных учреждений социального обслуживания для постоянно проживающих граждан пожилого возраста; </a:t>
            </a:r>
            <a:endParaRPr lang="ru-RU" sz="3300" dirty="0" smtClean="0"/>
          </a:p>
          <a:p>
            <a:pPr marL="0" lvl="0" indent="540000" algn="just">
              <a:buNone/>
            </a:pPr>
            <a:r>
              <a:rPr lang="ru-RU" sz="3300" i="1" dirty="0" smtClean="0"/>
              <a:t>- распространение опыта создания жилых помещений в домах муниципального специализированного жилищного фонда; </a:t>
            </a:r>
          </a:p>
          <a:p>
            <a:pPr marL="0" lvl="0" indent="540000" algn="just">
              <a:buNone/>
            </a:pPr>
            <a:r>
              <a:rPr lang="ru-RU" sz="3300" i="1" dirty="0" smtClean="0"/>
              <a:t>- развитие гражданско-правового института пожизненной ренты, предусматривающего приобретение в собственность Омской области благоустроенных жилых помещений, расположенных на территории Омской области;</a:t>
            </a:r>
            <a:endParaRPr lang="ru-RU" sz="3300" dirty="0" smtClean="0"/>
          </a:p>
          <a:p>
            <a:pPr lvl="0">
              <a:buFont typeface="Wingdings" pitchFamily="2" charset="2"/>
              <a:buChar char="Ø"/>
            </a:pPr>
            <a:r>
              <a:rPr lang="ru-RU" sz="4000" dirty="0" smtClean="0"/>
              <a:t>и другие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Пути решения кадрового обеспечения системы труда и социальной защиты Омской области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исполнение Плана мероприятий "Дорожная карта" в части ежегодного обучения работников отрасли не менее 30 процентов;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внедрение профессиональных стандартов в сфере социального обслуживания с 1 января 2015 года;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совершенствование системы работы с резервом управленческих кадров;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повышение исполнительской дисциплины в отрасли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Министерством труда и социальной защиты Российской Федерации утверждены профессиональные стандарты, применяемые в сфере труда и социальной защиты населения с 1 января 2015 года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руководитель организации социального обслуживания;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специалист по социальной работе;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социальный работник;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психолог в социальной сфере;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специалист по реабилитационной работе в социальной сфере;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специалист по работе с семьей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4013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Программы профессиональной переподготовки, разработанные БОУ ДПО "Центр профессиональной ориентации и психологической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поддержки населения"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Формирование отраслевого резерва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управленческих кадров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75191"/>
            <a:ext cx="8643998" cy="4625609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1800" b="1" dirty="0" smtClean="0"/>
          </a:p>
          <a:p>
            <a:pPr marL="0" indent="432000" algn="just">
              <a:buNone/>
            </a:pPr>
            <a:r>
              <a:rPr lang="ru-RU" sz="2000" b="1" dirty="0" smtClean="0"/>
              <a:t>Цель формирования отраслевого резерва</a:t>
            </a:r>
            <a:r>
              <a:rPr lang="ru-RU" sz="2000" dirty="0" smtClean="0"/>
              <a:t> – обеспечение непрерывности и преемственности управления, его совершенствования на основе подбора, подготовки и выдвижения кадров, способных профессионально и эффективно реализовать задачи и функции государственного учреждения</a:t>
            </a:r>
            <a:endParaRPr lang="ru-RU" sz="20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2000" b="1" dirty="0" smtClean="0"/>
              <a:t>В состав резерва управленческих кадров включаются лица, имеющие: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высшее профессиональное образование;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возраст (как правило) не старше 50 лет;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стаж руководящей работы не менее пяти лет;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высокие показатели и результаты труда по занимаемой должности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Основные виды нарушений, выявленные контрольно-надзорными органами Омской области в территориальных органов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Министерства и государственных учреждениях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в 2013-2014 годах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309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нарушения финансовой дисциплины;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нарушения требований пожарной безопасности;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нарушения санитарно-гигиенических требований к содержанию объектов  социального обслуживания;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нарушения законодательства о социальном обслуживании населения;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нарушения законодательства о профилактике безнадзорности и правонарушений несовершеннолетних;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нарушение  трудового законодательства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527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Порядок рассмотрения актов контрольно-надзорных органов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25643"/>
          </a:xfrm>
        </p:spPr>
        <p:txBody>
          <a:bodyPr>
            <a:normAutofit fontScale="55000" lnSpcReduction="20000"/>
          </a:bodyPr>
          <a:lstStyle/>
          <a:p>
            <a:pPr marL="0" indent="43200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Порядок рассмотрения актов контрольно-надзорных органов утвержден приказом Министерства от 25 октября 2013 года № 146-п                  "О порядке рассмотрения актов контрольно-надзорных органов"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Территориальные органы Министерства и государственные учреждения должны направлять в Министерство:</a:t>
            </a:r>
          </a:p>
          <a:p>
            <a:pPr marL="0" indent="0"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течение 2 рабочих дней со дня поступления в их адрес актов контрольно-надзорных органов, содержащих указание на нарушения требований  законодательства:</a:t>
            </a:r>
          </a:p>
          <a:p>
            <a:pPr lvl="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- копии уведомлений контрольно-надзорных органов о предстоящих контрольных мероприятиях;</a:t>
            </a:r>
          </a:p>
          <a:p>
            <a:pPr lvl="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- копии актов контрольно-надзорных органов с приложением письменных пояснений о причинах и условиях, способствующих допущению нарушений законодательства, отраженных в акте контрольно-надзорного органа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ежеквартально, в срок до 10 числа месяца, следующего за истекшим кварталом, отчет о поступлении актов контрольно-надзорных органов, содержащих указание на нарушения требований законодательства, и результатах их исполнения по форме согласно приложению к Порядку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70C0"/>
                </a:solidFill>
              </a:rPr>
              <a:t>Рассмотрение отдельных направлений кадровой политики будет представлено с точки зрения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сформировавшейся в Омской области структуры отрасли труда и социальной защиты;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необходимости повышения результативности и эффективности работы отрасли;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актуальности внедрения новых форм и методов работы;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путей решения кадрового обеспечения системы труда и социальной защиты Омской области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70C0"/>
                </a:solidFill>
              </a:rPr>
              <a:t>Структура и система отрасли труда и социальной 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защиты Омской области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2900" dirty="0" smtClean="0"/>
              <a:t>аппарат Министерства;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900" dirty="0" smtClean="0"/>
              <a:t>33 территориальных органа Министерства, созданные во всех муниципальных районах Омской области и в городе Омске;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2900" dirty="0" smtClean="0"/>
              <a:t>100 государственных учреждений:</a:t>
            </a:r>
          </a:p>
          <a:p>
            <a:pPr lvl="1" algn="just">
              <a:buNone/>
            </a:pPr>
            <a:r>
              <a:rPr lang="ru-RU" sz="2900" i="1" dirty="0" smtClean="0"/>
              <a:t>- 38 комплексных центров – в каждом районе области и 6 в городе Омске;</a:t>
            </a:r>
            <a:endParaRPr lang="ru-RU" sz="2900" dirty="0" smtClean="0"/>
          </a:p>
          <a:p>
            <a:pPr lvl="1" algn="just">
              <a:buNone/>
            </a:pPr>
            <a:r>
              <a:rPr lang="ru-RU" sz="2900" i="1" dirty="0" smtClean="0"/>
              <a:t>- 33 центра социальных выплат и материально-технического обеспечения, многофункциональных центра предоставления государственных и муниципальных услуг;</a:t>
            </a:r>
            <a:endParaRPr lang="ru-RU" sz="2900" dirty="0" smtClean="0"/>
          </a:p>
          <a:p>
            <a:pPr lvl="1" algn="just">
              <a:buNone/>
            </a:pPr>
            <a:r>
              <a:rPr lang="ru-RU" sz="2900" i="1" dirty="0" smtClean="0"/>
              <a:t>- 15 стационарных учреждений социального обслуживания;</a:t>
            </a:r>
            <a:endParaRPr lang="ru-RU" sz="2900" dirty="0" smtClean="0"/>
          </a:p>
          <a:p>
            <a:pPr lvl="1" algn="just">
              <a:buNone/>
            </a:pPr>
            <a:r>
              <a:rPr lang="ru-RU" sz="2900" i="1" dirty="0" smtClean="0"/>
              <a:t>- 7 социально-реабилитационных центров для несовершеннолетних;</a:t>
            </a:r>
            <a:endParaRPr lang="ru-RU" sz="2900" dirty="0" smtClean="0"/>
          </a:p>
          <a:p>
            <a:pPr lvl="1" algn="just">
              <a:buNone/>
            </a:pPr>
            <a:r>
              <a:rPr lang="ru-RU" sz="2900" i="1" dirty="0" smtClean="0"/>
              <a:t>- Центр социальной помощи семье и детям (с социальной гостиницей), Центр социальной адаптации несовершеннолетних «Надежда», Реабилитационный центр для детей и подростков с ограниченными возможностями (с. </a:t>
            </a:r>
            <a:r>
              <a:rPr lang="ru-RU" sz="2900" i="1" dirty="0" err="1" smtClean="0"/>
              <a:t>Чернолучье</a:t>
            </a:r>
            <a:r>
              <a:rPr lang="ru-RU" sz="2900" i="1" dirty="0" smtClean="0"/>
              <a:t> Омского района);</a:t>
            </a:r>
            <a:endParaRPr lang="ru-RU" sz="2900" dirty="0" smtClean="0"/>
          </a:p>
          <a:p>
            <a:pPr lvl="1" algn="just">
              <a:buNone/>
            </a:pPr>
            <a:r>
              <a:rPr lang="ru-RU" sz="2900" i="1" dirty="0" smtClean="0"/>
              <a:t>- Центр социальной адаптации, Центр профессиональной ориентации и психологической поддержки населения, Центр охраны труда и КУ «Соцзащита»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0070C0"/>
                </a:solidFill>
              </a:rPr>
              <a:t>Информация об укомплектованности персоналом в сфере социального обслуживания населения за период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с 2012 по 2014 годы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2276872"/>
          <a:ext cx="7859216" cy="376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804"/>
                <a:gridCol w="1964804"/>
                <a:gridCol w="1964804"/>
                <a:gridCol w="1964804"/>
              </a:tblGrid>
              <a:tr h="1531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Категория персонала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Укомплектованность персоналом 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в 2012 году,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Укомплектованность персоналом 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в 2013 году,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Укомплектованность персоналом 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 1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июля</a:t>
                      </a:r>
                      <a:b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года,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0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Всего по отрасли, 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95,3</a:t>
                      </a:r>
                    </a:p>
                  </a:txBody>
                  <a:tcPr marL="68580" marR="68580" marT="0" marB="0" anchor="ctr"/>
                </a:tc>
              </a:tr>
              <a:tr h="6549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- руководители и специалисты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68580" marR="68580" marT="0" marB="0" anchor="ctr"/>
                </a:tc>
              </a:tr>
              <a:tr h="612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- социальные работники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51305" algn="l"/>
                        </a:tabLs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Длительное время остаются вакантными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следующие должности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педагог-психолог, психолог, учитель-логопед в социально-реабилитационных центрах для несовершеннолетних Одесского, Таврического, Тарского районов, по городу Омску – Гармония, и в 27 комплексных центрах социального обслуживания населения Омской области и города Омску;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врачи узких специализаций в стационарных учреждениях социального обслуживания (</a:t>
            </a:r>
            <a:r>
              <a:rPr lang="ru-RU" dirty="0" err="1" smtClean="0"/>
              <a:t>Крутинский</a:t>
            </a:r>
            <a:r>
              <a:rPr lang="ru-RU" dirty="0" smtClean="0"/>
              <a:t>, Драгунский, Омский, Андреевский, Пушкинский, </a:t>
            </a:r>
            <a:r>
              <a:rPr lang="ru-RU" dirty="0" err="1" smtClean="0"/>
              <a:t>Такмыкский</a:t>
            </a:r>
            <a:r>
              <a:rPr lang="ru-RU" dirty="0" smtClean="0"/>
              <a:t>, Кировский, </a:t>
            </a:r>
            <a:r>
              <a:rPr lang="ru-RU" dirty="0" err="1" smtClean="0"/>
              <a:t>Марьяновский</a:t>
            </a:r>
            <a:r>
              <a:rPr lang="ru-RU" dirty="0" smtClean="0"/>
              <a:t>, в геронтологических центрах – </a:t>
            </a:r>
            <a:r>
              <a:rPr lang="ru-RU" dirty="0" err="1" smtClean="0"/>
              <a:t>Нежинский</a:t>
            </a:r>
            <a:r>
              <a:rPr lang="ru-RU" dirty="0" smtClean="0"/>
              <a:t> и Куйбышевский)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Информация о текучести кадров за период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2013-2014 годы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348880"/>
          <a:ext cx="8318728" cy="2937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480"/>
                <a:gridCol w="1344017"/>
                <a:gridCol w="1768443"/>
                <a:gridCol w="2051394"/>
                <a:gridCol w="2051394"/>
              </a:tblGrid>
              <a:tr h="3481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Показатель текучести кадров в процентах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Всего по отрасли</a:t>
                      </a:r>
                      <a:endParaRPr lang="ru-R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Аппарат</a:t>
                      </a:r>
                      <a:endParaRPr lang="ru-RU" sz="14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Министерства</a:t>
                      </a:r>
                      <a:endParaRPr lang="ru-R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Территориальные</a:t>
                      </a:r>
                      <a:endParaRPr lang="ru-RU" sz="14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органы</a:t>
                      </a:r>
                      <a:endParaRPr lang="ru-R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Подведомственные учреждения</a:t>
                      </a:r>
                      <a:endParaRPr lang="ru-RU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  <a:tr h="737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1 июля 2014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10,5</a:t>
                      </a:r>
                    </a:p>
                  </a:txBody>
                  <a:tcPr marL="68580" marR="68580" marT="0" marB="0" anchor="ctr"/>
                </a:tc>
              </a:tr>
              <a:tr h="580979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i="1" dirty="0" err="1">
                          <a:latin typeface="+mn-lt"/>
                          <a:ea typeface="Calibri"/>
                          <a:cs typeface="Times New Roman"/>
                        </a:rPr>
                        <a:t>Справочно</a:t>
                      </a:r>
                      <a:r>
                        <a:rPr lang="ru-RU" sz="1800" b="1" i="1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Calibri"/>
                          <a:cs typeface="Times New Roman"/>
                        </a:rPr>
                        <a:t>естественная текучесть кадров 3-6 процентов</a:t>
                      </a:r>
                      <a:endParaRPr lang="ru-R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04664"/>
            <a:ext cx="8572560" cy="14401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Информация о государственных учреждениях Омской области, подведомственных Министерству труда и социального развития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Омской области, в которых зафиксирована высокая текучесть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кадров за период 2013-2014 годы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132856"/>
          <a:ext cx="81472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План мероприятий по повышению кадрового потенциала работников государственных учреждений социального обслуживания населения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Омской области на 2013-2018 годы включает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анализ динамики заполнения вакантных должностей;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анализ реализации системы обучения и повышения квалификации работников;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анализ развития наставничества в социальной сфере, в том числе поддержки программ профессиональной адаптации (институт наставничества, школа социальных работников);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анализ подготовки кадрового резерва руководителей учреждений;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/>
              <a:t>анализ проведения аттестации кадрового состава 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Доля работников, обученных в рамках "Дорожной карты", от общего числа работников государственных учреждений, предоставляющих услуги в сфере социального обслуживания в 2013 году – 41 процент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832</Words>
  <Application>Microsoft Office PowerPoint</Application>
  <PresentationFormat>Экран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     Докладчик: Кляус Николай Валерьевич, руководитель правового департамента Министерства труда и социального развития Омской области  </vt:lpstr>
      <vt:lpstr>Рассмотрение отдельных направлений кадровой политики будет представлено с точки зрения </vt:lpstr>
      <vt:lpstr>Структура и система отрасли труда и социальной  защиты Омской области</vt:lpstr>
      <vt:lpstr>     Информация об укомплектованности персоналом в сфере социального обслуживания населения за период с 2012 по 2014 годы </vt:lpstr>
      <vt:lpstr>Длительное время остаются вакантными следующие должности</vt:lpstr>
      <vt:lpstr>Информация о текучести кадров за период  2013-2014 годы</vt:lpstr>
      <vt:lpstr>Информация о государственных учреждениях Омской области, подведомственных Министерству труда и социального развития  Омской области, в которых зафиксирована высокая текучесть  кадров за период 2013-2014 годы</vt:lpstr>
      <vt:lpstr>План мероприятий по повышению кадрового потенциала работников государственных учреждений социального обслуживания населения Омской области на 2013-2018 годы включает</vt:lpstr>
      <vt:lpstr>Доля работников, обученных в рамках "Дорожной карты", от общего числа работников государственных учреждений, предоставляющих услуги в сфере социального обслуживания в 2013 году – 41 процент</vt:lpstr>
      <vt:lpstr>Доля работников, обученных в рамках "Дорожной карты", от общего числа работников государственных учреждений, предоставляющих услуги в сфере социального обслуживания за первое полугодие  2014 года – 25 процентов</vt:lpstr>
      <vt:lpstr>Внедрение новых форм и методов работы</vt:lpstr>
      <vt:lpstr>Пути решения кадрового обеспечения системы труда и социальной защиты Омской области</vt:lpstr>
      <vt:lpstr>Министерством труда и социальной защиты Российской Федерации утверждены профессиональные стандарты, применяемые в сфере труда и социальной защиты населения с 1 января 2015 года</vt:lpstr>
      <vt:lpstr>Программы профессиональной переподготовки, разработанные БОУ ДПО "Центр профессиональной ориентации и психологической  поддержки населения"</vt:lpstr>
      <vt:lpstr>Формирование отраслевого резерва  управленческих кадров</vt:lpstr>
      <vt:lpstr>Основные виды нарушений, выявленные контрольно-надзорными органами Омской области в территориальных органов  Министерства и государственных учреждениях в 2013-2014 годах</vt:lpstr>
      <vt:lpstr>Порядок рассмотрения актов контрольно-надзорных органов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МИА</dc:creator>
  <cp:lastModifiedBy>Иващенко Светлана Петровна</cp:lastModifiedBy>
  <cp:revision>28</cp:revision>
  <dcterms:created xsi:type="dcterms:W3CDTF">2014-10-02T05:33:37Z</dcterms:created>
  <dcterms:modified xsi:type="dcterms:W3CDTF">2014-10-02T10:00:41Z</dcterms:modified>
</cp:coreProperties>
</file>