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75" r:id="rId2"/>
    <p:sldId id="276" r:id="rId3"/>
    <p:sldId id="257" r:id="rId4"/>
    <p:sldId id="266" r:id="rId5"/>
    <p:sldId id="258" r:id="rId6"/>
    <p:sldId id="283" r:id="rId7"/>
    <p:sldId id="277" r:id="rId8"/>
    <p:sldId id="284" r:id="rId9"/>
    <p:sldId id="268" r:id="rId10"/>
    <p:sldId id="273" r:id="rId11"/>
    <p:sldId id="285" r:id="rId12"/>
    <p:sldId id="279" r:id="rId13"/>
    <p:sldId id="286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4" d="100"/>
          <a:sy n="84" d="100"/>
        </p:scale>
        <p:origin x="-12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95BAD-B8C7-4AE1-AA49-DD7C1C280EBE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0079B-8CC5-4AC2-84E3-002E226C4C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0404C-ECE2-46AE-8C7D-99FDCAB0592B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53039-0442-4D48-B16D-39FF26F19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74716-385A-44C9-8534-AE1A368736E7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94AF-2E56-45EA-825A-437B085E4948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E15B-FE8C-4AC9-B46C-4D510BECCE31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3804E-9EF6-49B6-A0BA-9985D724DA13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2986A-AECC-4AD3-A599-6FB97E2844EC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16B2-4C22-4D0B-8A59-EF8794C95580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F8F1-1930-4194-BBC2-1EC7FE006721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0BA72-9FA8-43CE-A433-17A1B17AE2AC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A702-1FF4-4BDA-922D-9D260B670840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4EDED-CA99-4239-8D3D-14C2DEB0CA31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720C-5DE1-4270-AD30-DFA4F07D02CD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3E588E-8E19-4A4A-B18C-0D37A16E5B1D}" type="datetime1">
              <a:rPr lang="ru-RU" smtClean="0"/>
              <a:pPr/>
              <a:t>03.10.2014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56F97C-EB3F-4782-8778-A5E317B9516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51520" y="620688"/>
            <a:ext cx="8640960" cy="4752528"/>
          </a:xfrm>
          <a:prstGeom prst="horizontalScroll">
            <a:avLst/>
          </a:prstGeom>
          <a:solidFill>
            <a:schemeClr val="tx1">
              <a:lumMod val="8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661248"/>
            <a:ext cx="7854696" cy="96051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/>
              <a:t>Докладчик: Шипилова Е.В. – </a:t>
            </a:r>
          </a:p>
          <a:p>
            <a:pPr algn="ctr"/>
            <a:r>
              <a:rPr lang="ru-RU" b="1" dirty="0" smtClean="0"/>
              <a:t>первый заместитель Министра труда и социального развития Омской области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z="100" smtClean="0"/>
              <a:pPr/>
              <a:t>1</a:t>
            </a:fld>
            <a:endParaRPr lang="ru-RU" sz="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132856"/>
            <a:ext cx="7662675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Bookman Old Style" pitchFamily="18" charset="0"/>
              </a:rPr>
              <a:t>Развитие государственно-частного</a:t>
            </a:r>
          </a:p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Bookman Old Style" pitchFamily="18" charset="0"/>
              </a:rPr>
              <a:t>партнерства в социальной сфере</a:t>
            </a:r>
          </a:p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Bookman Old Style" pitchFamily="18" charset="0"/>
              </a:rPr>
              <a:t> на территории Омской области</a:t>
            </a:r>
            <a:endParaRPr lang="ru-RU" sz="3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10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1835696" y="620688"/>
            <a:ext cx="5544616" cy="504056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Формы реализации ГЧП</a:t>
            </a:r>
            <a:endParaRPr lang="ru-RU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771800" y="4725144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516216" y="4725144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771800" y="2132856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516216" y="2204864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2771800" y="3429000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516216" y="3434085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3" name="Группа 47"/>
          <p:cNvGrpSpPr/>
          <p:nvPr/>
        </p:nvGrpSpPr>
        <p:grpSpPr>
          <a:xfrm>
            <a:off x="179512" y="2564904"/>
            <a:ext cx="8784976" cy="1107998"/>
            <a:chOff x="474866" y="1879205"/>
            <a:chExt cx="7760287" cy="1495483"/>
          </a:xfrm>
        </p:grpSpPr>
        <p:grpSp>
          <p:nvGrpSpPr>
            <p:cNvPr id="54" name="Группа 37"/>
            <p:cNvGrpSpPr/>
            <p:nvPr/>
          </p:nvGrpSpPr>
          <p:grpSpPr>
            <a:xfrm>
              <a:off x="474866" y="1916832"/>
              <a:ext cx="7760287" cy="1457856"/>
              <a:chOff x="304800" y="6459"/>
              <a:chExt cx="4301987" cy="1543938"/>
            </a:xfrm>
            <a:solidFill>
              <a:schemeClr val="tx1">
                <a:lumMod val="8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56" name="Скругленный прямоугольник 55"/>
              <p:cNvSpPr/>
              <p:nvPr/>
            </p:nvSpPr>
            <p:spPr>
              <a:xfrm>
                <a:off x="304800" y="6459"/>
                <a:ext cx="4301987" cy="1543938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7" name="Скругленный прямоугольник 5"/>
              <p:cNvSpPr/>
              <p:nvPr/>
            </p:nvSpPr>
            <p:spPr>
              <a:xfrm>
                <a:off x="349472" y="51133"/>
                <a:ext cx="4177856" cy="575328"/>
              </a:xfrm>
              <a:prstGeom prst="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lvl="0" algn="l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100" kern="1200"/>
              </a:p>
            </p:txBody>
          </p:sp>
        </p:grpSp>
        <p:sp>
          <p:nvSpPr>
            <p:cNvPr id="55" name="Прямоугольник 54"/>
            <p:cNvSpPr/>
            <p:nvPr/>
          </p:nvSpPr>
          <p:spPr>
            <a:xfrm>
              <a:off x="538476" y="1879205"/>
              <a:ext cx="7569460" cy="14954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</a:rPr>
                <a:t>     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Строительство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детского психолого-педагогического реабилитационного центра "Вера. Надежда. Любовь" (с. Троицкое Омского района Омской области)</a:t>
              </a:r>
              <a:br>
                <a:rPr lang="ru-RU" sz="1600" b="1" dirty="0" smtClean="0">
                  <a:solidFill>
                    <a:schemeClr val="bg1"/>
                  </a:solidFill>
                </a:rPr>
              </a:br>
              <a:r>
                <a:rPr lang="ru-RU" sz="1600" b="1" dirty="0" smtClean="0">
                  <a:solidFill>
                    <a:schemeClr val="bg1"/>
                  </a:solidFill>
                </a:rPr>
                <a:t>(проект реализует ЗАО "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Омскстройпроект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" при поддержке "Центра инноваций социальной сферы")</a:t>
              </a:r>
            </a:p>
          </p:txBody>
        </p:sp>
      </p:grpSp>
      <p:sp>
        <p:nvSpPr>
          <p:cNvPr id="66" name="Овал 65"/>
          <p:cNvSpPr/>
          <p:nvPr/>
        </p:nvSpPr>
        <p:spPr>
          <a:xfrm>
            <a:off x="323528" y="2664789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5" name="Группа 64"/>
          <p:cNvGrpSpPr/>
          <p:nvPr/>
        </p:nvGrpSpPr>
        <p:grpSpPr>
          <a:xfrm>
            <a:off x="179512" y="5129316"/>
            <a:ext cx="8784976" cy="963980"/>
            <a:chOff x="179512" y="5013176"/>
            <a:chExt cx="8784976" cy="1080120"/>
          </a:xfrm>
        </p:grpSpPr>
        <p:grpSp>
          <p:nvGrpSpPr>
            <p:cNvPr id="44" name="Группа 25"/>
            <p:cNvGrpSpPr/>
            <p:nvPr/>
          </p:nvGrpSpPr>
          <p:grpSpPr>
            <a:xfrm>
              <a:off x="179512" y="5013176"/>
              <a:ext cx="8784976" cy="1080120"/>
              <a:chOff x="304800" y="6459"/>
              <a:chExt cx="4231341" cy="915120"/>
            </a:xfrm>
            <a:solidFill>
              <a:schemeClr val="tx1">
                <a:lumMod val="8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45" name="Скругленный прямоугольник 44"/>
              <p:cNvSpPr/>
              <p:nvPr/>
            </p:nvSpPr>
            <p:spPr>
              <a:xfrm>
                <a:off x="304800" y="6459"/>
                <a:ext cx="4231341" cy="915120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Скругленный прямоугольник 5"/>
              <p:cNvSpPr/>
              <p:nvPr/>
            </p:nvSpPr>
            <p:spPr>
              <a:xfrm>
                <a:off x="349472" y="51131"/>
                <a:ext cx="4177856" cy="825776"/>
              </a:xfrm>
              <a:prstGeom prst="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lvl="0" algn="l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100" kern="1200"/>
              </a:p>
            </p:txBody>
          </p:sp>
        </p:grpSp>
        <p:sp>
          <p:nvSpPr>
            <p:cNvPr id="47" name="Прямоугольник 46"/>
            <p:cNvSpPr/>
            <p:nvPr/>
          </p:nvSpPr>
          <p:spPr>
            <a:xfrm>
              <a:off x="395536" y="5013176"/>
              <a:ext cx="8354728" cy="9656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</a:rPr>
                <a:t>  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Осуществляется привлечение инвестора к строительству спального корпуса "Мать и дитя" реабилитационного центра для детей и подростков, расположенного в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Чернолучинской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зоне отдыха</a:t>
              </a: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49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50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9" name="Группа 47"/>
          <p:cNvGrpSpPr/>
          <p:nvPr/>
        </p:nvGrpSpPr>
        <p:grpSpPr>
          <a:xfrm>
            <a:off x="179512" y="4012024"/>
            <a:ext cx="8784976" cy="785128"/>
            <a:chOff x="474866" y="1916832"/>
            <a:chExt cx="7760288" cy="1964574"/>
          </a:xfrm>
        </p:grpSpPr>
        <p:grpSp>
          <p:nvGrpSpPr>
            <p:cNvPr id="60" name="Группа 37"/>
            <p:cNvGrpSpPr/>
            <p:nvPr/>
          </p:nvGrpSpPr>
          <p:grpSpPr>
            <a:xfrm>
              <a:off x="474866" y="1916832"/>
              <a:ext cx="7760288" cy="1964574"/>
              <a:chOff x="304800" y="6459"/>
              <a:chExt cx="4301988" cy="2080575"/>
            </a:xfrm>
            <a:solidFill>
              <a:schemeClr val="tx1">
                <a:lumMod val="8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62" name="Скругленный прямоугольник 61"/>
              <p:cNvSpPr/>
              <p:nvPr/>
            </p:nvSpPr>
            <p:spPr>
              <a:xfrm>
                <a:off x="304800" y="6459"/>
                <a:ext cx="4301988" cy="2080575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3" name="Скругленный прямоугольник 5"/>
              <p:cNvSpPr/>
              <p:nvPr/>
            </p:nvSpPr>
            <p:spPr>
              <a:xfrm>
                <a:off x="349472" y="51131"/>
                <a:ext cx="4177856" cy="825776"/>
              </a:xfrm>
              <a:prstGeom prst="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lvl="0" algn="l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100" kern="1200"/>
              </a:p>
            </p:txBody>
          </p:sp>
        </p:grpSp>
        <p:sp>
          <p:nvSpPr>
            <p:cNvPr id="61" name="Прямоугольник 60"/>
            <p:cNvSpPr/>
            <p:nvPr/>
          </p:nvSpPr>
          <p:spPr>
            <a:xfrm>
              <a:off x="538475" y="2079597"/>
              <a:ext cx="7624668" cy="14632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 smtClean="0">
                  <a:solidFill>
                    <a:srgbClr val="FF0000"/>
                  </a:solidFill>
                </a:rPr>
                <a:t>     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Строительство корпуса бюджетного учреждения Омской области "Комплексный центр социального обслуживания населения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Марьяновского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района"</a:t>
              </a:r>
            </a:p>
          </p:txBody>
        </p:sp>
      </p:grpSp>
      <p:sp>
        <p:nvSpPr>
          <p:cNvPr id="43" name="Овал 42"/>
          <p:cNvSpPr/>
          <p:nvPr/>
        </p:nvSpPr>
        <p:spPr>
          <a:xfrm>
            <a:off x="323528" y="414908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395536" y="1268760"/>
            <a:ext cx="8424936" cy="936104"/>
            <a:chOff x="395536" y="908720"/>
            <a:chExt cx="8424936" cy="936104"/>
          </a:xfrm>
        </p:grpSpPr>
        <p:grpSp>
          <p:nvGrpSpPr>
            <p:cNvPr id="3" name="Группа 37"/>
            <p:cNvGrpSpPr/>
            <p:nvPr/>
          </p:nvGrpSpPr>
          <p:grpSpPr>
            <a:xfrm>
              <a:off x="539552" y="908720"/>
              <a:ext cx="8208912" cy="936104"/>
              <a:chOff x="304800" y="6459"/>
              <a:chExt cx="4267200" cy="915120"/>
            </a:xfrm>
            <a:solidFill>
              <a:schemeClr val="tx1">
                <a:lumMod val="8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304800" y="6459"/>
                <a:ext cx="4267200" cy="915120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Скругленный прямоугольник 5"/>
              <p:cNvSpPr/>
              <p:nvPr/>
            </p:nvSpPr>
            <p:spPr>
              <a:xfrm>
                <a:off x="349472" y="51131"/>
                <a:ext cx="4177856" cy="825776"/>
              </a:xfrm>
              <a:prstGeom prst="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lvl="0" algn="l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100" kern="1200"/>
              </a:p>
            </p:txBody>
          </p:sp>
        </p:grpSp>
        <p:sp>
          <p:nvSpPr>
            <p:cNvPr id="12" name="Прямоугольник 11"/>
            <p:cNvSpPr/>
            <p:nvPr/>
          </p:nvSpPr>
          <p:spPr>
            <a:xfrm>
              <a:off x="395536" y="980728"/>
              <a:ext cx="8424936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b="1" dirty="0" smtClean="0">
                  <a:solidFill>
                    <a:srgbClr val="FF0000"/>
                  </a:solidFill>
                </a:rPr>
                <a:t>1  </a:t>
              </a:r>
              <a:r>
                <a:rPr lang="ru-RU" sz="2200" b="1" dirty="0" err="1" smtClean="0">
                  <a:solidFill>
                    <a:srgbClr val="FF0000"/>
                  </a:solidFill>
                </a:rPr>
                <a:t>Софинансирование</a:t>
              </a:r>
              <a:r>
                <a:rPr lang="ru-RU" sz="2200" b="1" dirty="0" smtClean="0">
                  <a:solidFill>
                    <a:srgbClr val="FF0000"/>
                  </a:solidFill>
                </a:rPr>
                <a:t> строительства или строительство</a:t>
              </a:r>
              <a:br>
                <a:rPr lang="ru-RU" sz="2200" b="1" dirty="0" smtClean="0">
                  <a:solidFill>
                    <a:srgbClr val="FF0000"/>
                  </a:solidFill>
                </a:rPr>
              </a:br>
              <a:r>
                <a:rPr lang="ru-RU" sz="2200" b="1" dirty="0" smtClean="0">
                  <a:solidFill>
                    <a:srgbClr val="FF0000"/>
                  </a:solidFill>
                </a:rPr>
                <a:t>частным  сектором социально значимых объектов</a:t>
              </a:r>
              <a:endParaRPr lang="ru-RU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64" name="Семиугольник 63"/>
            <p:cNvSpPr/>
            <p:nvPr/>
          </p:nvSpPr>
          <p:spPr>
            <a:xfrm>
              <a:off x="683568" y="1124744"/>
              <a:ext cx="288032" cy="288032"/>
            </a:xfrm>
            <a:prstGeom prst="heptag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1</a:t>
              </a:r>
              <a:endParaRPr lang="ru-RU" dirty="0"/>
            </a:p>
          </p:txBody>
        </p:sp>
      </p:grpSp>
      <p:sp>
        <p:nvSpPr>
          <p:cNvPr id="38" name="Овал 37"/>
          <p:cNvSpPr/>
          <p:nvPr/>
        </p:nvSpPr>
        <p:spPr>
          <a:xfrm>
            <a:off x="323528" y="522920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11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2" name="Группа 37"/>
          <p:cNvGrpSpPr/>
          <p:nvPr/>
        </p:nvGrpSpPr>
        <p:grpSpPr>
          <a:xfrm>
            <a:off x="539552" y="908720"/>
            <a:ext cx="8208912" cy="1080120"/>
            <a:chOff x="304800" y="6459"/>
            <a:chExt cx="4267200" cy="915120"/>
          </a:xfrm>
          <a:solidFill>
            <a:schemeClr val="tx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5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29" name="Блок-схема: альтернативный процесс 28"/>
          <p:cNvSpPr/>
          <p:nvPr/>
        </p:nvSpPr>
        <p:spPr>
          <a:xfrm>
            <a:off x="1907704" y="620688"/>
            <a:ext cx="5472608" cy="360040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Формы реализации ГЧП</a:t>
            </a:r>
            <a:endParaRPr lang="ru-RU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980728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Использование потенциала социально ориентированных некоммерческих организаций (СОНКО) и индивидуальных предпринимателей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grpSp>
        <p:nvGrpSpPr>
          <p:cNvPr id="8" name="Группа 52"/>
          <p:cNvGrpSpPr/>
          <p:nvPr/>
        </p:nvGrpSpPr>
        <p:grpSpPr>
          <a:xfrm>
            <a:off x="1259632" y="2060848"/>
            <a:ext cx="6696744" cy="936103"/>
            <a:chOff x="2639567" y="1412774"/>
            <a:chExt cx="6433588" cy="679897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2639567" y="1412776"/>
              <a:ext cx="6433588" cy="679895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4" name="TextBox 73"/>
            <p:cNvSpPr txBox="1"/>
            <p:nvPr/>
          </p:nvSpPr>
          <p:spPr>
            <a:xfrm>
              <a:off x="2716157" y="1412774"/>
              <a:ext cx="6203817" cy="6706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i="1" dirty="0" smtClean="0">
                  <a:solidFill>
                    <a:schemeClr val="bg1"/>
                  </a:solidFill>
                </a:rPr>
                <a:t>Вопросы государственной поддержки СОНКО регулируются следующими нормативными правовыми актами Омской области</a:t>
              </a:r>
              <a:endParaRPr lang="ru-RU" b="1" i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10" name="Группа 47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49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50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4" name="Семиугольник 63"/>
          <p:cNvSpPr/>
          <p:nvPr/>
        </p:nvSpPr>
        <p:spPr>
          <a:xfrm>
            <a:off x="683568" y="1052736"/>
            <a:ext cx="288032" cy="288032"/>
          </a:xfrm>
          <a:prstGeom prst="hep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4" name="Вертикальный свиток 43"/>
          <p:cNvSpPr/>
          <p:nvPr/>
        </p:nvSpPr>
        <p:spPr>
          <a:xfrm>
            <a:off x="107504" y="3356992"/>
            <a:ext cx="3240360" cy="3168352"/>
          </a:xfrm>
          <a:prstGeom prst="verticalScroll">
            <a:avLst/>
          </a:prstGeom>
          <a:solidFill>
            <a:schemeClr val="tx1">
              <a:lumMod val="85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Подпрограмма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"Поддержка социально ориентированных некоммерческих организаций, осуществляющих деятельность на территории Омской области" государственной программы Омской области "Социальная поддержка населения"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48" name="Вертикальный свиток 47"/>
          <p:cNvSpPr/>
          <p:nvPr/>
        </p:nvSpPr>
        <p:spPr>
          <a:xfrm>
            <a:off x="2987824" y="3356992"/>
            <a:ext cx="3600400" cy="3168352"/>
          </a:xfrm>
          <a:prstGeom prst="verticalScroll">
            <a:avLst/>
          </a:prstGeom>
          <a:solidFill>
            <a:schemeClr val="tx1">
              <a:lumMod val="85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П</a:t>
            </a:r>
            <a:r>
              <a:rPr lang="ru-RU" sz="1400" b="1" dirty="0" smtClean="0">
                <a:solidFill>
                  <a:schemeClr val="bg1"/>
                </a:solidFill>
              </a:rPr>
              <a:t>остановление Правительства Омской области от 13 марта 2013 года № 43-п "Об утверждении порядка определения объема и предоставления в </a:t>
            </a:r>
            <a:r>
              <a:rPr lang="ru-RU" sz="1400" b="1" dirty="0" smtClean="0">
                <a:solidFill>
                  <a:schemeClr val="bg1"/>
                </a:solidFill>
              </a:rPr>
              <a:t> 2013 </a:t>
            </a:r>
            <a:r>
              <a:rPr lang="ru-RU" sz="1400" b="1" dirty="0" smtClean="0">
                <a:solidFill>
                  <a:schemeClr val="bg1"/>
                </a:solidFill>
              </a:rPr>
              <a:t>– 2015 годах субсидий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 социально ориентированным некоммерческим </a:t>
            </a:r>
            <a:r>
              <a:rPr lang="ru-RU" sz="1400" b="1" dirty="0" smtClean="0">
                <a:solidFill>
                  <a:schemeClr val="bg1"/>
                </a:solidFill>
              </a:rPr>
              <a:t>организациям</a:t>
            </a:r>
            <a:r>
              <a:rPr lang="ru-RU" sz="1400" b="1" dirty="0" smtClean="0">
                <a:solidFill>
                  <a:schemeClr val="bg1"/>
                </a:solidFill>
              </a:rPr>
              <a:t>, осуществляющим деятельность в социальной сфере"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3" name="Вертикальный свиток 52"/>
          <p:cNvSpPr/>
          <p:nvPr/>
        </p:nvSpPr>
        <p:spPr>
          <a:xfrm>
            <a:off x="6263680" y="3356992"/>
            <a:ext cx="2880320" cy="3168352"/>
          </a:xfrm>
          <a:prstGeom prst="verticalScroll">
            <a:avLst/>
          </a:prstGeom>
          <a:solidFill>
            <a:schemeClr val="tx1">
              <a:lumMod val="85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ru-RU" sz="16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Приказ Министерства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от 27 марта 2013 года 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№ 17-п </a:t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"О реализации постановления Правительства Омской области от 13 марта </a:t>
            </a:r>
            <a:r>
              <a:rPr lang="ru-RU" sz="1400" b="1" dirty="0" smtClean="0">
                <a:solidFill>
                  <a:schemeClr val="bg1"/>
                </a:solidFill>
              </a:rPr>
              <a:t/>
            </a:r>
            <a:br>
              <a:rPr lang="ru-RU" sz="14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chemeClr val="bg1"/>
                </a:solidFill>
              </a:rPr>
              <a:t>2013 </a:t>
            </a:r>
            <a:r>
              <a:rPr lang="ru-RU" sz="1400" b="1" dirty="0" smtClean="0">
                <a:solidFill>
                  <a:schemeClr val="bg1"/>
                </a:solidFill>
              </a:rPr>
              <a:t>года № 43-п"</a:t>
            </a:r>
          </a:p>
          <a:p>
            <a:pPr algn="ctr"/>
            <a:endParaRPr lang="ru-RU" dirty="0"/>
          </a:p>
        </p:txBody>
      </p:sp>
      <p:grpSp>
        <p:nvGrpSpPr>
          <p:cNvPr id="54" name="Группа 53"/>
          <p:cNvGrpSpPr/>
          <p:nvPr/>
        </p:nvGrpSpPr>
        <p:grpSpPr>
          <a:xfrm>
            <a:off x="1907704" y="2996952"/>
            <a:ext cx="288032" cy="296416"/>
            <a:chOff x="2123728" y="4509120"/>
            <a:chExt cx="648072" cy="800472"/>
          </a:xfrm>
        </p:grpSpPr>
        <p:sp>
          <p:nvSpPr>
            <p:cNvPr id="58" name="Нашивка 57"/>
            <p:cNvSpPr/>
            <p:nvPr/>
          </p:nvSpPr>
          <p:spPr>
            <a:xfrm rot="5400000">
              <a:off x="2123728" y="4509120"/>
              <a:ext cx="648072" cy="648072"/>
            </a:xfrm>
            <a:prstGeom prst="chevron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9" name="Нашивка 58"/>
            <p:cNvSpPr/>
            <p:nvPr/>
          </p:nvSpPr>
          <p:spPr>
            <a:xfrm rot="5400000">
              <a:off x="2123728" y="4661520"/>
              <a:ext cx="648072" cy="648072"/>
            </a:xfrm>
            <a:prstGeom prst="chevron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4427984" y="2996952"/>
            <a:ext cx="288032" cy="296416"/>
            <a:chOff x="2123728" y="4509120"/>
            <a:chExt cx="648072" cy="800472"/>
          </a:xfrm>
        </p:grpSpPr>
        <p:sp>
          <p:nvSpPr>
            <p:cNvPr id="65" name="Нашивка 64"/>
            <p:cNvSpPr/>
            <p:nvPr/>
          </p:nvSpPr>
          <p:spPr>
            <a:xfrm rot="5400000">
              <a:off x="2123728" y="4509120"/>
              <a:ext cx="648072" cy="648072"/>
            </a:xfrm>
            <a:prstGeom prst="chevron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67" name="Нашивка 66"/>
            <p:cNvSpPr/>
            <p:nvPr/>
          </p:nvSpPr>
          <p:spPr>
            <a:xfrm rot="5400000">
              <a:off x="2123728" y="4661520"/>
              <a:ext cx="648072" cy="648072"/>
            </a:xfrm>
            <a:prstGeom prst="chevron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6804248" y="2996952"/>
            <a:ext cx="288032" cy="296416"/>
            <a:chOff x="2123728" y="4509120"/>
            <a:chExt cx="648072" cy="800472"/>
          </a:xfrm>
        </p:grpSpPr>
        <p:sp>
          <p:nvSpPr>
            <p:cNvPr id="70" name="Нашивка 69"/>
            <p:cNvSpPr/>
            <p:nvPr/>
          </p:nvSpPr>
          <p:spPr>
            <a:xfrm rot="5400000">
              <a:off x="2123728" y="4509120"/>
              <a:ext cx="648072" cy="648072"/>
            </a:xfrm>
            <a:prstGeom prst="chevron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71" name="Нашивка 70"/>
            <p:cNvSpPr/>
            <p:nvPr/>
          </p:nvSpPr>
          <p:spPr>
            <a:xfrm rot="5400000">
              <a:off x="2123728" y="4661520"/>
              <a:ext cx="648072" cy="648072"/>
            </a:xfrm>
            <a:prstGeom prst="chevron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альтернативный процесс 10"/>
          <p:cNvSpPr/>
          <p:nvPr/>
        </p:nvSpPr>
        <p:spPr>
          <a:xfrm>
            <a:off x="899592" y="908720"/>
            <a:ext cx="7776864" cy="1440160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/>
          </a:p>
          <a:p>
            <a:pPr algn="ctr"/>
            <a:r>
              <a:rPr lang="ru-RU" sz="2400" b="1" dirty="0" smtClean="0"/>
              <a:t>Министерством предоставлялись субсидии СОНКО на реализацию социально значимых проектов (программ)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12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483768" y="2924944"/>
            <a:ext cx="4608512" cy="1224136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ru-RU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ru-RU" sz="2800" b="1" dirty="0" smtClean="0">
                <a:solidFill>
                  <a:schemeClr val="bg1"/>
                </a:solidFill>
              </a:rPr>
              <a:t> СОНКО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25,7</a:t>
            </a:r>
            <a:r>
              <a:rPr lang="ru-RU" sz="2800" b="1" dirty="0" smtClean="0">
                <a:solidFill>
                  <a:srgbClr val="FF0000"/>
                </a:solidFill>
              </a:rPr>
              <a:t> млн.руб.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pSp>
        <p:nvGrpSpPr>
          <p:cNvPr id="34" name="Группа 34"/>
          <p:cNvGrpSpPr/>
          <p:nvPr/>
        </p:nvGrpSpPr>
        <p:grpSpPr>
          <a:xfrm rot="20984155">
            <a:off x="889857" y="2005346"/>
            <a:ext cx="1879684" cy="867792"/>
            <a:chOff x="604598" y="1046416"/>
            <a:chExt cx="1872208" cy="1197174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604598" y="1454821"/>
              <a:ext cx="1872208" cy="788769"/>
            </a:xfrm>
            <a:prstGeom prst="round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834875" y="1046416"/>
              <a:ext cx="1410095" cy="10614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chemeClr val="bg1"/>
                  </a:solidFill>
                </a:rPr>
                <a:t> </a:t>
              </a:r>
            </a:p>
            <a:p>
              <a:r>
                <a:rPr lang="ru-RU" sz="2400" b="1" dirty="0" smtClean="0">
                  <a:solidFill>
                    <a:schemeClr val="bg1"/>
                  </a:solidFill>
                </a:rPr>
                <a:t>2014 год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27584" y="4797152"/>
            <a:ext cx="3672408" cy="1008112"/>
            <a:chOff x="683568" y="4509120"/>
            <a:chExt cx="3816424" cy="1008112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683568" y="4509120"/>
              <a:ext cx="3816424" cy="1008112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755576" y="4581128"/>
              <a:ext cx="374441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Федеральный бюджет</a:t>
              </a:r>
            </a:p>
            <a:p>
              <a:pPr algn="ctr"/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21,9 млн. руб.</a:t>
              </a:r>
              <a:endPara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Стрелка вниз 15"/>
          <p:cNvSpPr/>
          <p:nvPr/>
        </p:nvSpPr>
        <p:spPr>
          <a:xfrm>
            <a:off x="2987824" y="4221088"/>
            <a:ext cx="504056" cy="576064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22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23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7" name="Группа 26"/>
          <p:cNvGrpSpPr/>
          <p:nvPr/>
        </p:nvGrpSpPr>
        <p:grpSpPr>
          <a:xfrm>
            <a:off x="4788024" y="4797152"/>
            <a:ext cx="3891150" cy="1008112"/>
            <a:chOff x="755576" y="4509120"/>
            <a:chExt cx="3894080" cy="1008112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833232" y="4509120"/>
              <a:ext cx="3816424" cy="1008112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755576" y="4581128"/>
              <a:ext cx="374441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    Областной бюджет</a:t>
              </a:r>
            </a:p>
            <a:p>
              <a:pPr algn="ctr"/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  3,8 млн. руб.</a:t>
              </a:r>
              <a:endPara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0" name="Стрелка вниз 29"/>
          <p:cNvSpPr/>
          <p:nvPr/>
        </p:nvSpPr>
        <p:spPr>
          <a:xfrm>
            <a:off x="4499992" y="2348880"/>
            <a:ext cx="504056" cy="504056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6156176" y="4221088"/>
            <a:ext cx="504056" cy="576064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Выноска со стрелкой вниз 20"/>
          <p:cNvSpPr/>
          <p:nvPr/>
        </p:nvSpPr>
        <p:spPr>
          <a:xfrm>
            <a:off x="899592" y="2204864"/>
            <a:ext cx="7560840" cy="2952328"/>
          </a:xfrm>
          <a:prstGeom prst="downArrowCallou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971600" y="836712"/>
            <a:ext cx="7704856" cy="936104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Новое направление  - реализация проектов СОНКО совместно с государственными учреждениями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13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20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22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23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Группа 47"/>
          <p:cNvGrpSpPr/>
          <p:nvPr/>
        </p:nvGrpSpPr>
        <p:grpSpPr>
          <a:xfrm>
            <a:off x="1115617" y="2420888"/>
            <a:ext cx="2808312" cy="1368152"/>
            <a:chOff x="-3015364" y="2185386"/>
            <a:chExt cx="7760287" cy="1457856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-3015364" y="2185386"/>
              <a:ext cx="7760287" cy="1457856"/>
            </a:xfrm>
            <a:prstGeom prst="round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-1481054" y="2671338"/>
              <a:ext cx="5069024" cy="3682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b="1" dirty="0" smtClean="0">
                  <a:solidFill>
                    <a:schemeClr val="bg1"/>
                  </a:solidFill>
                </a:rPr>
                <a:t>      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СОНКО</a:t>
              </a:r>
            </a:p>
          </p:txBody>
        </p:sp>
      </p:grpSp>
      <p:grpSp>
        <p:nvGrpSpPr>
          <p:cNvPr id="14" name="Группа 47"/>
          <p:cNvGrpSpPr/>
          <p:nvPr/>
        </p:nvGrpSpPr>
        <p:grpSpPr>
          <a:xfrm>
            <a:off x="5220072" y="2420888"/>
            <a:ext cx="3024336" cy="1512168"/>
            <a:chOff x="-3195982" y="2284785"/>
            <a:chExt cx="7947190" cy="2186781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-3195982" y="2284785"/>
              <a:ext cx="7947190" cy="2186781"/>
            </a:xfrm>
            <a:prstGeom prst="round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-2817544" y="2284785"/>
              <a:ext cx="7289207" cy="1656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Государственные учреждения, находящиеся в ведении Министерства</a:t>
              </a:r>
              <a:endParaRPr lang="ru-RU" sz="17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9" name="Стрелка вниз 18"/>
          <p:cNvSpPr/>
          <p:nvPr/>
        </p:nvSpPr>
        <p:spPr>
          <a:xfrm rot="5400000">
            <a:off x="4319972" y="2240868"/>
            <a:ext cx="504056" cy="1296144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4319972" y="2888940"/>
            <a:ext cx="504056" cy="1296144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47"/>
          <p:cNvGrpSpPr/>
          <p:nvPr/>
        </p:nvGrpSpPr>
        <p:grpSpPr>
          <a:xfrm>
            <a:off x="2051720" y="5229199"/>
            <a:ext cx="5184576" cy="1080121"/>
            <a:chOff x="-6199071" y="2069426"/>
            <a:chExt cx="13729738" cy="1739403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-6199071" y="2069426"/>
              <a:ext cx="13729738" cy="1457856"/>
            </a:xfrm>
            <a:prstGeom prst="round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-5801109" y="2173228"/>
              <a:ext cx="12759704" cy="16356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      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Улучшение качества социального обслуживания населения</a:t>
              </a:r>
            </a:p>
            <a:p>
              <a:pPr algn="just"/>
              <a:endParaRPr lang="ru-RU" sz="2000" b="1" dirty="0" smtClean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1755304" y="1340768"/>
            <a:ext cx="80392" cy="108012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7380312" y="1340768"/>
            <a:ext cx="72008" cy="108012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827584" y="836712"/>
            <a:ext cx="7776864" cy="720080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Порядок определения объема и предоставления </a:t>
            </a:r>
          </a:p>
          <a:p>
            <a:pPr algn="ctr"/>
            <a:r>
              <a:rPr lang="ru-RU" sz="2000" b="1" dirty="0" smtClean="0"/>
              <a:t>субсидий СОНКО</a:t>
            </a:r>
            <a:endParaRPr lang="ru-RU" sz="2000" b="1" dirty="0"/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14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2" name="Группа 17"/>
          <p:cNvGrpSpPr/>
          <p:nvPr/>
        </p:nvGrpSpPr>
        <p:grpSpPr>
          <a:xfrm>
            <a:off x="539552" y="1844824"/>
            <a:ext cx="8208912" cy="1224136"/>
            <a:chOff x="-544083" y="78467"/>
            <a:chExt cx="4865896" cy="478544"/>
          </a:xfrm>
          <a:solidFill>
            <a:schemeClr val="tx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-544083" y="78467"/>
              <a:ext cx="4865896" cy="478544"/>
            </a:xfrm>
            <a:prstGeom prst="roundRect">
              <a:avLst/>
            </a:prstGeom>
            <a:grpFill/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Скругленный прямоугольник 5"/>
            <p:cNvSpPr/>
            <p:nvPr/>
          </p:nvSpPr>
          <p:spPr>
            <a:xfrm>
              <a:off x="-453974" y="118346"/>
              <a:ext cx="4699541" cy="395971"/>
            </a:xfrm>
            <a:prstGeom prst="rect">
              <a:avLst/>
            </a:prstGeom>
            <a:grpFill/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Проект постановления Правительства Омской области, предусматривающий внесение изменений в Порядок определения объема и предоставления в 2013 – 2015 годах субсидий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 СОНКО, осуществляющим деятельность в социальной сфере</a:t>
              </a:r>
              <a:endParaRPr lang="ru-RU" b="1" kern="1200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3" name="Группа 34"/>
          <p:cNvGrpSpPr/>
          <p:nvPr/>
        </p:nvGrpSpPr>
        <p:grpSpPr>
          <a:xfrm rot="20984155">
            <a:off x="707079" y="1432103"/>
            <a:ext cx="1872208" cy="432048"/>
            <a:chOff x="539552" y="1628798"/>
            <a:chExt cx="1872208" cy="788771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539552" y="1628800"/>
              <a:ext cx="1872208" cy="788769"/>
            </a:xfrm>
            <a:prstGeom prst="round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683568" y="1628798"/>
              <a:ext cx="1584176" cy="4001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chemeClr val="bg1"/>
                  </a:solidFill>
                </a:rPr>
                <a:t>изменения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95536" y="5517232"/>
            <a:ext cx="4248472" cy="720080"/>
            <a:chOff x="466234" y="5661248"/>
            <a:chExt cx="4179082" cy="79208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39552" y="5661248"/>
              <a:ext cx="4032448" cy="792088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466234" y="5661248"/>
              <a:ext cx="4179082" cy="7109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Удовлетворение спроса населения на социальные услуги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Стрелка вниз 15"/>
          <p:cNvSpPr/>
          <p:nvPr/>
        </p:nvSpPr>
        <p:spPr>
          <a:xfrm>
            <a:off x="4283968" y="3068960"/>
            <a:ext cx="504056" cy="504056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20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22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23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Прямоугольник 23"/>
          <p:cNvSpPr/>
          <p:nvPr/>
        </p:nvSpPr>
        <p:spPr>
          <a:xfrm>
            <a:off x="4716016" y="5517232"/>
            <a:ext cx="3960440" cy="720080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Обеспечение экономии бюджетных средств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3645024"/>
            <a:ext cx="8280920" cy="1296144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Главная задача</a:t>
            </a:r>
            <a:r>
              <a:rPr lang="ru-RU" b="1" dirty="0" smtClean="0">
                <a:solidFill>
                  <a:schemeClr val="bg1"/>
                </a:solidFill>
              </a:rPr>
              <a:t> – определение дальнейшего порядка предоставления субсидий СОНКО, обозначить наиболее востребованные социумом направления деятельности СОНКО, помочь им в реализации совместных проектов, уйти от отраслевой ограниченности.</a:t>
            </a:r>
          </a:p>
          <a:p>
            <a:endParaRPr lang="ru-RU" dirty="0"/>
          </a:p>
        </p:txBody>
      </p:sp>
      <p:sp>
        <p:nvSpPr>
          <p:cNvPr id="26" name="Стрелка вниз 25"/>
          <p:cNvSpPr/>
          <p:nvPr/>
        </p:nvSpPr>
        <p:spPr>
          <a:xfrm rot="1251431">
            <a:off x="3275856" y="5011967"/>
            <a:ext cx="504056" cy="504056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20112205">
            <a:off x="5293289" y="5002720"/>
            <a:ext cx="504056" cy="504056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6444208" y="1196752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2699792" y="1196752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15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Блок-схема: альтернативный процесс 28"/>
          <p:cNvSpPr/>
          <p:nvPr/>
        </p:nvSpPr>
        <p:spPr>
          <a:xfrm>
            <a:off x="1475656" y="692696"/>
            <a:ext cx="6336704" cy="576064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Предложения в проект решения Коллегии:</a:t>
            </a:r>
            <a:endParaRPr lang="ru-RU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627784" y="4725144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444208" y="4725144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2699792" y="2708920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444208" y="2708920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47"/>
          <p:cNvGrpSpPr/>
          <p:nvPr/>
        </p:nvGrpSpPr>
        <p:grpSpPr>
          <a:xfrm>
            <a:off x="323528" y="1628801"/>
            <a:ext cx="8496944" cy="1224136"/>
            <a:chOff x="411257" y="1456457"/>
            <a:chExt cx="7760287" cy="1457856"/>
          </a:xfrm>
        </p:grpSpPr>
        <p:grpSp>
          <p:nvGrpSpPr>
            <p:cNvPr id="5" name="Группа 37"/>
            <p:cNvGrpSpPr/>
            <p:nvPr/>
          </p:nvGrpSpPr>
          <p:grpSpPr>
            <a:xfrm>
              <a:off x="411257" y="1456457"/>
              <a:ext cx="7760287" cy="1457856"/>
              <a:chOff x="269538" y="-481100"/>
              <a:chExt cx="4301987" cy="1543938"/>
            </a:xfrm>
            <a:solidFill>
              <a:schemeClr val="tx1">
                <a:lumMod val="8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56" name="Скругленный прямоугольник 55"/>
              <p:cNvSpPr/>
              <p:nvPr/>
            </p:nvSpPr>
            <p:spPr>
              <a:xfrm>
                <a:off x="269538" y="-481100"/>
                <a:ext cx="4301987" cy="1543938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7" name="Скругленный прямоугольник 5"/>
              <p:cNvSpPr/>
              <p:nvPr/>
            </p:nvSpPr>
            <p:spPr>
              <a:xfrm>
                <a:off x="349472" y="51133"/>
                <a:ext cx="4177856" cy="575328"/>
              </a:xfrm>
              <a:prstGeom prst="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lvl="0" algn="l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100" kern="1200"/>
              </a:p>
            </p:txBody>
          </p:sp>
        </p:grpSp>
        <p:sp>
          <p:nvSpPr>
            <p:cNvPr id="55" name="Прямоугольник 54"/>
            <p:cNvSpPr/>
            <p:nvPr/>
          </p:nvSpPr>
          <p:spPr>
            <a:xfrm>
              <a:off x="474866" y="1456457"/>
              <a:ext cx="7569460" cy="1392849"/>
            </a:xfrm>
            <a:prstGeom prst="rect">
              <a:avLst/>
            </a:prstGeom>
          </p:spPr>
          <p:txBody>
            <a:bodyPr wrap="square" lIns="144000" rIns="3600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</a:rPr>
                <a:t>       </a:t>
              </a:r>
              <a:r>
                <a:rPr lang="ru-RU" b="1" dirty="0" smtClean="0">
                  <a:solidFill>
                    <a:srgbClr val="FF0000"/>
                  </a:solidFill>
                </a:rPr>
                <a:t>Территориальным органам Министерства и государственным учреждениям Омской области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700" b="1" dirty="0" smtClean="0">
                  <a:solidFill>
                    <a:schemeClr val="bg1"/>
                  </a:solidFill>
                </a:rPr>
                <a:t>проработать вопрос привлечения частных инвесторов для строительства (ремонта) учреждений в рамках государственно-частного партнерства</a:t>
              </a:r>
            </a:p>
          </p:txBody>
        </p:sp>
      </p:grpSp>
      <p:grpSp>
        <p:nvGrpSpPr>
          <p:cNvPr id="6" name="Группа 64"/>
          <p:cNvGrpSpPr/>
          <p:nvPr/>
        </p:nvGrpSpPr>
        <p:grpSpPr>
          <a:xfrm>
            <a:off x="323528" y="5517232"/>
            <a:ext cx="8424936" cy="936104"/>
            <a:chOff x="179512" y="5013176"/>
            <a:chExt cx="8784976" cy="1080120"/>
          </a:xfrm>
        </p:grpSpPr>
        <p:grpSp>
          <p:nvGrpSpPr>
            <p:cNvPr id="7" name="Группа 25"/>
            <p:cNvGrpSpPr/>
            <p:nvPr/>
          </p:nvGrpSpPr>
          <p:grpSpPr>
            <a:xfrm>
              <a:off x="179512" y="5013176"/>
              <a:ext cx="8784976" cy="1080120"/>
              <a:chOff x="304800" y="6459"/>
              <a:chExt cx="4231341" cy="915120"/>
            </a:xfrm>
            <a:solidFill>
              <a:schemeClr val="tx1">
                <a:lumMod val="8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45" name="Скругленный прямоугольник 44"/>
              <p:cNvSpPr/>
              <p:nvPr/>
            </p:nvSpPr>
            <p:spPr>
              <a:xfrm>
                <a:off x="304800" y="6459"/>
                <a:ext cx="4231341" cy="915120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Скругленный прямоугольник 5"/>
              <p:cNvSpPr/>
              <p:nvPr/>
            </p:nvSpPr>
            <p:spPr>
              <a:xfrm>
                <a:off x="349472" y="51131"/>
                <a:ext cx="4177856" cy="825776"/>
              </a:xfrm>
              <a:prstGeom prst="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lvl="0" algn="l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100" kern="1200"/>
              </a:p>
            </p:txBody>
          </p:sp>
        </p:grpSp>
        <p:sp>
          <p:nvSpPr>
            <p:cNvPr id="47" name="Прямоугольник 46"/>
            <p:cNvSpPr/>
            <p:nvPr/>
          </p:nvSpPr>
          <p:spPr>
            <a:xfrm>
              <a:off x="400982" y="5013176"/>
              <a:ext cx="8488421" cy="994355"/>
            </a:xfrm>
            <a:prstGeom prst="rect">
              <a:avLst/>
            </a:prstGeom>
          </p:spPr>
          <p:txBody>
            <a:bodyPr wrap="square" rIns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</a:rPr>
                <a:t>     </a:t>
              </a:r>
              <a:r>
                <a:rPr lang="ru-RU" b="1" dirty="0" smtClean="0">
                  <a:solidFill>
                    <a:srgbClr val="FF0000"/>
                  </a:solidFill>
                </a:rPr>
                <a:t>Аналитическому отделу Министерства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обеспечивать привлечение новых общественных организаций к решению актуальных вопросов социальной сферы</a:t>
              </a:r>
              <a:endParaRPr lang="ru-RU" sz="14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68" name="Овал 67"/>
            <p:cNvSpPr/>
            <p:nvPr/>
          </p:nvSpPr>
          <p:spPr>
            <a:xfrm>
              <a:off x="395536" y="5085184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0" name="Группа 47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49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50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Группа 68"/>
          <p:cNvGrpSpPr/>
          <p:nvPr/>
        </p:nvGrpSpPr>
        <p:grpSpPr>
          <a:xfrm>
            <a:off x="323528" y="3068960"/>
            <a:ext cx="8496944" cy="2400657"/>
            <a:chOff x="179512" y="4005064"/>
            <a:chExt cx="8784976" cy="2400657"/>
          </a:xfrm>
        </p:grpSpPr>
        <p:grpSp>
          <p:nvGrpSpPr>
            <p:cNvPr id="13" name="Группа 47"/>
            <p:cNvGrpSpPr/>
            <p:nvPr/>
          </p:nvGrpSpPr>
          <p:grpSpPr>
            <a:xfrm>
              <a:off x="179512" y="4005064"/>
              <a:ext cx="8784976" cy="2400657"/>
              <a:chOff x="474866" y="1899416"/>
              <a:chExt cx="7760288" cy="5506423"/>
            </a:xfrm>
          </p:grpSpPr>
          <p:grpSp>
            <p:nvGrpSpPr>
              <p:cNvPr id="14" name="Группа 37"/>
              <p:cNvGrpSpPr/>
              <p:nvPr/>
            </p:nvGrpSpPr>
            <p:grpSpPr>
              <a:xfrm>
                <a:off x="474866" y="1916832"/>
                <a:ext cx="7760288" cy="5102724"/>
                <a:chOff x="304800" y="6459"/>
                <a:chExt cx="4301988" cy="5404023"/>
              </a:xfrm>
              <a:solidFill>
                <a:schemeClr val="tx1">
                  <a:lumMod val="85000"/>
                </a:schemeClr>
              </a:solidFill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</p:grpSpPr>
            <p:sp>
              <p:nvSpPr>
                <p:cNvPr id="62" name="Скругленный прямоугольник 61"/>
                <p:cNvSpPr/>
                <p:nvPr/>
              </p:nvSpPr>
              <p:spPr>
                <a:xfrm>
                  <a:off x="304800" y="6459"/>
                  <a:ext cx="4301988" cy="5404023"/>
                </a:xfrm>
                <a:prstGeom prst="roundRect">
                  <a:avLst/>
                </a:prstGeom>
                <a:grpFill/>
                <a:ln>
                  <a:solidFill>
                    <a:srgbClr val="C00000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3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1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3" name="Скругленный прямоугольник 5"/>
                <p:cNvSpPr/>
                <p:nvPr/>
              </p:nvSpPr>
              <p:spPr>
                <a:xfrm>
                  <a:off x="349472" y="51131"/>
                  <a:ext cx="4177856" cy="825776"/>
                </a:xfrm>
                <a:prstGeom prst="rect">
                  <a:avLst/>
                </a:prstGeom>
                <a:grpFill/>
                <a:ln>
                  <a:solidFill>
                    <a:srgbClr val="C00000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p3d>
                  <a:bevelT w="190500" h="38100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61290" tIns="0" rIns="161290" bIns="0" numCol="1" spcCol="1270" anchor="ctr" anchorCtr="0">
                  <a:noAutofit/>
                </a:bodyPr>
                <a:lstStyle/>
                <a:p>
                  <a:pPr lvl="0" algn="l" defTabSz="13779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ru-RU" sz="3100" kern="1200"/>
                </a:p>
              </p:txBody>
            </p:sp>
          </p:grpSp>
          <p:sp>
            <p:nvSpPr>
              <p:cNvPr id="61" name="Прямоугольник 60"/>
              <p:cNvSpPr/>
              <p:nvPr/>
            </p:nvSpPr>
            <p:spPr>
              <a:xfrm>
                <a:off x="538475" y="1899416"/>
                <a:ext cx="7624668" cy="5506423"/>
              </a:xfrm>
              <a:prstGeom prst="rect">
                <a:avLst/>
              </a:prstGeom>
            </p:spPr>
            <p:txBody>
              <a:bodyPr wrap="square" lIns="108000" rIns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FF0000"/>
                    </a:solidFill>
                  </a:rPr>
                  <a:t>        </a:t>
                </a:r>
                <a:r>
                  <a:rPr lang="ru-RU" b="1" dirty="0" smtClean="0">
                    <a:solidFill>
                      <a:srgbClr val="FF0000"/>
                    </a:solidFill>
                  </a:rPr>
                  <a:t>Департаменту социального обслуживания Министерства, управлению демографической и семейной политики Министерства:  </a:t>
                </a:r>
                <a:br>
                  <a:rPr lang="ru-RU" b="1" dirty="0" smtClean="0">
                    <a:solidFill>
                      <a:srgbClr val="FF0000"/>
                    </a:solidFill>
                  </a:rPr>
                </a:br>
                <a:r>
                  <a:rPr lang="ru-RU" b="1" dirty="0" smtClean="0">
                    <a:solidFill>
                      <a:schemeClr val="bg1"/>
                    </a:solidFill>
                  </a:rPr>
                  <a:t>- </a:t>
                </a:r>
                <a:r>
                  <a:rPr lang="ru-RU" sz="1600" b="1" dirty="0" smtClean="0">
                    <a:solidFill>
                      <a:schemeClr val="bg1"/>
                    </a:solidFill>
                  </a:rPr>
                  <a:t>оказывать содействие "Центру инноваций социальной сферы" в подборе кандидатов для обучения по направлению "Социальное предпринимательство";</a:t>
                </a:r>
              </a:p>
              <a:p>
                <a:pPr>
                  <a:buFontTx/>
                  <a:buChar char="-"/>
                </a:pPr>
                <a:r>
                  <a:rPr lang="ru-RU" sz="1600" b="1" dirty="0" smtClean="0">
                    <a:solidFill>
                      <a:schemeClr val="bg1"/>
                    </a:solidFill>
                  </a:rPr>
                  <a:t>   осуществлять информационную поддержку лучших инициатив и практик реализации проектов негосударственных организаций и частных лиц в социальной сфере;</a:t>
                </a:r>
              </a:p>
              <a:p>
                <a:pPr>
                  <a:buFontTx/>
                  <a:buChar char="-"/>
                </a:pPr>
                <a:r>
                  <a:rPr lang="ru-RU" sz="1600" b="1" dirty="0" smtClean="0">
                    <a:solidFill>
                      <a:schemeClr val="bg1"/>
                    </a:solidFill>
                  </a:rPr>
                  <a:t>   осуществлять консультационную поддержку социальных предпринимателей</a:t>
                </a:r>
              </a:p>
              <a:p>
                <a:pPr algn="just"/>
                <a:endParaRPr lang="ru-RU" sz="1600" b="1" dirty="0" smtClean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3" name="Овал 42"/>
            <p:cNvSpPr/>
            <p:nvPr/>
          </p:nvSpPr>
          <p:spPr>
            <a:xfrm>
              <a:off x="395536" y="4077072"/>
              <a:ext cx="216024" cy="216024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Овал 43"/>
          <p:cNvSpPr/>
          <p:nvPr/>
        </p:nvSpPr>
        <p:spPr>
          <a:xfrm>
            <a:off x="539552" y="170080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51520" y="620688"/>
            <a:ext cx="8640960" cy="4752528"/>
          </a:xfrm>
          <a:prstGeom prst="horizontalScroll">
            <a:avLst/>
          </a:prstGeom>
          <a:solidFill>
            <a:schemeClr val="tx1">
              <a:lumMod val="8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661248"/>
            <a:ext cx="7854696" cy="96051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/>
              <a:t>Докладчик: Шипилова Е.В. – </a:t>
            </a:r>
          </a:p>
          <a:p>
            <a:pPr algn="ctr"/>
            <a:r>
              <a:rPr lang="ru-RU" b="1" dirty="0" smtClean="0"/>
              <a:t>первый заместитель Министра труда и социального развития Омской области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6F97C-EB3F-4782-8778-A5E317B9516C}" type="slidenum">
              <a:rPr lang="ru-RU" sz="100" smtClean="0"/>
              <a:pPr/>
              <a:t>16</a:t>
            </a:fld>
            <a:endParaRPr lang="ru-RU" sz="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132856"/>
            <a:ext cx="727942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Развитие государственно-частного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партнерства в социальной сфере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на территории Омской области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4211960" y="2780928"/>
            <a:ext cx="576064" cy="584448"/>
            <a:chOff x="2123728" y="4509120"/>
            <a:chExt cx="648072" cy="800472"/>
          </a:xfrm>
        </p:grpSpPr>
        <p:sp>
          <p:nvSpPr>
            <p:cNvPr id="25" name="Нашивка 24"/>
            <p:cNvSpPr/>
            <p:nvPr/>
          </p:nvSpPr>
          <p:spPr>
            <a:xfrm rot="5400000">
              <a:off x="2123728" y="4509120"/>
              <a:ext cx="648072" cy="648072"/>
            </a:xfrm>
            <a:prstGeom prst="chevron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6" name="Нашивка 25"/>
            <p:cNvSpPr/>
            <p:nvPr/>
          </p:nvSpPr>
          <p:spPr>
            <a:xfrm rot="5400000">
              <a:off x="2123728" y="4661520"/>
              <a:ext cx="648072" cy="648072"/>
            </a:xfrm>
            <a:prstGeom prst="chevron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1" name="Блок-схема: альтернативный процесс 10"/>
          <p:cNvSpPr/>
          <p:nvPr/>
        </p:nvSpPr>
        <p:spPr>
          <a:xfrm>
            <a:off x="539552" y="3429000"/>
            <a:ext cx="8208912" cy="1800200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ГЧП – взаимодействие (сотрудничество) между Омской областью </a:t>
            </a:r>
            <a:br>
              <a:rPr lang="ru-RU" b="1" dirty="0" smtClean="0"/>
            </a:br>
            <a:r>
              <a:rPr lang="ru-RU" b="1" dirty="0" smtClean="0"/>
              <a:t>и хозяйствующими субъектами в целях обеспечения социально-экономического развития Омской области в части создания и (или) развития объектов социальной, транспортной, коммунальной и энергетической инфраструктуры  Омской области, реализации инновационных проектов</a:t>
            </a:r>
            <a:endParaRPr lang="ru-RU" b="1" dirty="0" smtClean="0">
              <a:latin typeface="Bookman Old Style" pitchFamily="18" charset="0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2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" name="Вертикальный свиток 22"/>
          <p:cNvSpPr/>
          <p:nvPr/>
        </p:nvSpPr>
        <p:spPr>
          <a:xfrm>
            <a:off x="1259632" y="764704"/>
            <a:ext cx="6624736" cy="2016224"/>
          </a:xfrm>
          <a:prstGeom prst="verticalScroll">
            <a:avLst/>
          </a:prstGeom>
          <a:solidFill>
            <a:schemeClr val="tx1">
              <a:lumMod val="85000"/>
            </a:schemeClr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979712" y="1052736"/>
            <a:ext cx="511256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bg1"/>
                </a:solidFill>
              </a:rPr>
              <a:t>Закон Омской области от</a:t>
            </a:r>
          </a:p>
          <a:p>
            <a:pPr algn="ctr"/>
            <a:r>
              <a:rPr lang="ru-RU" sz="2600" b="1" dirty="0" smtClean="0">
                <a:solidFill>
                  <a:schemeClr val="bg1"/>
                </a:solidFill>
              </a:rPr>
              <a:t> 6 апреля 2010 года № 1249-ОЗ</a:t>
            </a:r>
          </a:p>
          <a:p>
            <a:pPr algn="ctr"/>
            <a:r>
              <a:rPr lang="ru-RU" sz="2600" b="1" dirty="0" smtClean="0">
                <a:solidFill>
                  <a:schemeClr val="bg1"/>
                </a:solidFill>
              </a:rPr>
              <a:t>"О государственно-частном партнерстве"</a:t>
            </a:r>
            <a:endParaRPr lang="ru-RU" sz="2600" b="1" dirty="0">
              <a:solidFill>
                <a:schemeClr val="bg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18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19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Группа 11"/>
          <p:cNvGrpSpPr/>
          <p:nvPr/>
        </p:nvGrpSpPr>
        <p:grpSpPr>
          <a:xfrm>
            <a:off x="4211960" y="5301208"/>
            <a:ext cx="576064" cy="584448"/>
            <a:chOff x="2123728" y="4509120"/>
            <a:chExt cx="648072" cy="800472"/>
          </a:xfrm>
        </p:grpSpPr>
        <p:sp>
          <p:nvSpPr>
            <p:cNvPr id="13" name="Нашивка 12"/>
            <p:cNvSpPr/>
            <p:nvPr/>
          </p:nvSpPr>
          <p:spPr>
            <a:xfrm rot="5400000">
              <a:off x="2123728" y="4509120"/>
              <a:ext cx="648072" cy="648072"/>
            </a:xfrm>
            <a:prstGeom prst="chevron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Нашивка 13"/>
            <p:cNvSpPr/>
            <p:nvPr/>
          </p:nvSpPr>
          <p:spPr>
            <a:xfrm rot="5400000">
              <a:off x="2123728" y="4661520"/>
              <a:ext cx="648072" cy="648072"/>
            </a:xfrm>
            <a:prstGeom prst="chevron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971600" y="5949280"/>
            <a:ext cx="7240805" cy="432048"/>
            <a:chOff x="2310258" y="1412775"/>
            <a:chExt cx="8350952" cy="733737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393306" y="1412775"/>
              <a:ext cx="8221766" cy="733737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TextBox 19"/>
            <p:cNvSpPr txBox="1"/>
            <p:nvPr/>
          </p:nvSpPr>
          <p:spPr>
            <a:xfrm>
              <a:off x="2310258" y="1412775"/>
              <a:ext cx="8350952" cy="627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Подготовлена новая редакция закона Омской области</a:t>
              </a:r>
              <a:endParaRPr lang="ru-RU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альтернативный процесс 10"/>
          <p:cNvSpPr/>
          <p:nvPr/>
        </p:nvSpPr>
        <p:spPr>
          <a:xfrm>
            <a:off x="971600" y="836712"/>
            <a:ext cx="7704856" cy="720080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Привлечение бизнеса в социальную сферу</a:t>
            </a:r>
            <a:endParaRPr lang="ru-RU" sz="24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6804248" y="1556792"/>
            <a:ext cx="648072" cy="432048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8" name="Группа 37"/>
          <p:cNvGrpSpPr/>
          <p:nvPr/>
        </p:nvGrpSpPr>
        <p:grpSpPr>
          <a:xfrm>
            <a:off x="755576" y="2060848"/>
            <a:ext cx="7920880" cy="648072"/>
            <a:chOff x="304800" y="6459"/>
            <a:chExt cx="4267200" cy="915120"/>
          </a:xfrm>
          <a:solidFill>
            <a:schemeClr val="tx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Скругленный прямоугольник 5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683568" y="206084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Формирование нормативной правовой базы социального предпринимательства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800" b="1" smtClean="0">
                <a:solidFill>
                  <a:schemeClr val="bg1"/>
                </a:solidFill>
              </a:rPr>
              <a:pPr/>
              <a:t>3</a:t>
            </a:fld>
            <a:endParaRPr lang="ru-RU" sz="2800" b="1" dirty="0">
              <a:solidFill>
                <a:schemeClr val="bg1"/>
              </a:solidFill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755576" y="4725144"/>
            <a:ext cx="7920880" cy="432048"/>
            <a:chOff x="304800" y="6459"/>
            <a:chExt cx="4267200" cy="915120"/>
          </a:xfrm>
          <a:solidFill>
            <a:schemeClr val="tx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Скругленный прямоугольник 5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755576" y="4725144"/>
            <a:ext cx="76661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Информационная поддержка социального предпринимательства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6" name="Стрелка вниз 65"/>
          <p:cNvSpPr/>
          <p:nvPr/>
        </p:nvSpPr>
        <p:spPr>
          <a:xfrm>
            <a:off x="2123728" y="1556792"/>
            <a:ext cx="648072" cy="432048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3203848" y="1628800"/>
            <a:ext cx="2799928" cy="360040"/>
            <a:chOff x="304800" y="6459"/>
            <a:chExt cx="4267200" cy="915120"/>
          </a:xfrm>
          <a:solidFill>
            <a:schemeClr val="tx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7" name="Скругленный прямоугольник 46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Скругленный прямоугольник 5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3491880" y="1628800"/>
            <a:ext cx="2367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Проблемы: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691680" y="2780928"/>
            <a:ext cx="7128792" cy="18722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принятие нормативных актов на федеральном уровне, которые бы четко определили сферу деятельности социального предпринимательства, его статус;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снижение требований к учреждениям стационарного типа и стимулирование открытие новых  негосударственных  учреждений;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принятие на федеральном уровне правового акта, направленного на формирование долгосрочной контрактной системы.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54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37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" name="Скругленный прямоугольник 51"/>
          <p:cNvSpPr/>
          <p:nvPr/>
        </p:nvSpPr>
        <p:spPr>
          <a:xfrm rot="20984155">
            <a:off x="349064" y="2561687"/>
            <a:ext cx="1619158" cy="432047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Решения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691680" y="5229200"/>
            <a:ext cx="7128792" cy="122413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активная информационная кампания, поиск проектов в данной области, мотивирование людей, готовых заняться данным бизнесом;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формирование в общественном сознании положительного образа социального предпринимателя.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6732240" y="3573015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699792" y="3573015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483768" y="1700808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732240" y="1628799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899592" y="620688"/>
            <a:ext cx="7560840" cy="576064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Приоритетные направления развития ГЧП</a:t>
            </a:r>
            <a:endParaRPr lang="ru-RU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pSp>
        <p:nvGrpSpPr>
          <p:cNvPr id="2" name="Группа 25"/>
          <p:cNvGrpSpPr/>
          <p:nvPr/>
        </p:nvGrpSpPr>
        <p:grpSpPr>
          <a:xfrm>
            <a:off x="179512" y="2420888"/>
            <a:ext cx="8784976" cy="4032448"/>
            <a:chOff x="304800" y="6459"/>
            <a:chExt cx="4267200" cy="915120"/>
          </a:xfrm>
          <a:solidFill>
            <a:schemeClr val="tx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5"/>
            <p:cNvSpPr/>
            <p:nvPr/>
          </p:nvSpPr>
          <p:spPr>
            <a:xfrm>
              <a:off x="339777" y="51131"/>
              <a:ext cx="4177856" cy="825776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 dirty="0"/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323528" y="2564904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       обеспечение проживания и питания граждан в стационарных учреждениях;</a:t>
            </a:r>
          </a:p>
          <a:p>
            <a:pPr algn="just"/>
            <a:r>
              <a:rPr lang="ru-RU" b="1" spc="-40" dirty="0" smtClean="0">
                <a:solidFill>
                  <a:schemeClr val="bg1"/>
                </a:solidFill>
              </a:rPr>
              <a:t>         оказание реабилитационных услуг детям и инвалидам;</a:t>
            </a:r>
          </a:p>
          <a:p>
            <a:pPr algn="just"/>
            <a:r>
              <a:rPr lang="ru-RU" b="1" spc="-40" dirty="0" smtClean="0">
                <a:solidFill>
                  <a:schemeClr val="bg1"/>
                </a:solidFill>
              </a:rPr>
              <a:t>         приобретение и установка вспомогательных устройств, приспособлений и иных дополнительных средств, выполнение работ (в том числе ремонтных работ) по обеспечению безопасных и комфортных условий труда, а также беспрепятственного доступа инвалида к рабочему месту;</a:t>
            </a:r>
          </a:p>
          <a:p>
            <a:pPr algn="just"/>
            <a:r>
              <a:rPr lang="ru-RU" b="1" spc="-40" dirty="0" smtClean="0">
                <a:solidFill>
                  <a:schemeClr val="bg1"/>
                </a:solidFill>
              </a:rPr>
              <a:t>        обеспечение инвалидов техническими средствами, необходимыми для их социальной адаптации в процессе осуществления трудовой деятельности;</a:t>
            </a:r>
          </a:p>
          <a:p>
            <a:pPr algn="just"/>
            <a:r>
              <a:rPr lang="ru-RU" dirty="0" smtClean="0"/>
              <a:t>       </a:t>
            </a:r>
            <a:r>
              <a:rPr lang="ru-RU" b="1" spc="-40" dirty="0" smtClean="0">
                <a:solidFill>
                  <a:schemeClr val="bg1"/>
                </a:solidFill>
              </a:rPr>
              <a:t>модернизация рабочих мест в целях повышения производительности труда инвалидов;</a:t>
            </a:r>
          </a:p>
          <a:p>
            <a:pPr algn="just"/>
            <a:r>
              <a:rPr lang="ru-RU" dirty="0" smtClean="0"/>
              <a:t>       </a:t>
            </a:r>
            <a:r>
              <a:rPr lang="ru-RU" b="1" spc="-40" dirty="0" smtClean="0">
                <a:solidFill>
                  <a:schemeClr val="bg1"/>
                </a:solidFill>
              </a:rPr>
              <a:t>предоставление временного проживания гражданам без определенного места жительства</a:t>
            </a:r>
          </a:p>
          <a:p>
            <a:pPr algn="just"/>
            <a:endParaRPr lang="ru-RU" b="1" spc="-40" dirty="0" smtClean="0">
              <a:solidFill>
                <a:schemeClr val="bg1"/>
              </a:solidFill>
            </a:endParaRPr>
          </a:p>
          <a:p>
            <a:pPr algn="just"/>
            <a:endParaRPr lang="ru-RU" b="1" spc="-40" dirty="0" smtClean="0">
              <a:solidFill>
                <a:schemeClr val="bg1"/>
              </a:solidFill>
            </a:endParaRPr>
          </a:p>
          <a:p>
            <a:pPr algn="just"/>
            <a:endParaRPr lang="ru-RU" b="1" spc="-40" dirty="0" smtClean="0">
              <a:solidFill>
                <a:schemeClr val="bg1"/>
              </a:solidFill>
            </a:endParaRPr>
          </a:p>
          <a:p>
            <a:pPr algn="just"/>
            <a:endParaRPr lang="ru-RU" b="1" spc="-40" dirty="0" smtClean="0">
              <a:solidFill>
                <a:schemeClr val="bg1"/>
              </a:solidFill>
            </a:endParaRPr>
          </a:p>
          <a:p>
            <a:pPr algn="just"/>
            <a:endParaRPr lang="ru-RU" b="1" spc="-40" dirty="0" smtClean="0">
              <a:solidFill>
                <a:schemeClr val="bg1"/>
              </a:solidFill>
            </a:endParaRPr>
          </a:p>
          <a:p>
            <a:pPr algn="just"/>
            <a:endParaRPr lang="ru-RU" b="1" spc="-40" dirty="0" smtClean="0">
              <a:solidFill>
                <a:schemeClr val="bg1"/>
              </a:solidFill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604448" y="6376243"/>
            <a:ext cx="473968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4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403648" y="1628800"/>
            <a:ext cx="6552728" cy="648072"/>
            <a:chOff x="2107251" y="1412773"/>
            <a:chExt cx="8627779" cy="1100606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2107251" y="1412773"/>
              <a:ext cx="8627779" cy="1100606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TextBox 29"/>
            <p:cNvSpPr txBox="1"/>
            <p:nvPr/>
          </p:nvSpPr>
          <p:spPr>
            <a:xfrm>
              <a:off x="2107251" y="1412775"/>
              <a:ext cx="8627779" cy="1097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Постановление Правительства  Омской области от 24 сентября 2013 года № 225-п</a:t>
              </a:r>
              <a:endParaRPr lang="ru-RU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sp>
        <p:nvSpPr>
          <p:cNvPr id="29" name="Овал 28"/>
          <p:cNvSpPr/>
          <p:nvPr/>
        </p:nvSpPr>
        <p:spPr>
          <a:xfrm>
            <a:off x="467544" y="263691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67544" y="458112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107504" y="0"/>
            <a:ext cx="8424935" cy="677703"/>
            <a:chOff x="107505" y="44624"/>
            <a:chExt cx="8424935" cy="677703"/>
          </a:xfrm>
        </p:grpSpPr>
        <p:sp>
          <p:nvSpPr>
            <p:cNvPr id="38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53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Овал 31"/>
          <p:cNvSpPr/>
          <p:nvPr/>
        </p:nvSpPr>
        <p:spPr>
          <a:xfrm>
            <a:off x="467544" y="321297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467544" y="350100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67544" y="515719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467544" y="566124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>
            <a:off x="4283968" y="1268760"/>
            <a:ext cx="648072" cy="360040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Прямоугольник 80"/>
          <p:cNvSpPr/>
          <p:nvPr/>
        </p:nvSpPr>
        <p:spPr>
          <a:xfrm>
            <a:off x="7092280" y="2996952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3563888" y="3068960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2627784" y="2348882"/>
            <a:ext cx="5616624" cy="936103"/>
            <a:chOff x="2411760" y="1471320"/>
            <a:chExt cx="6048672" cy="380531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2411760" y="1471320"/>
              <a:ext cx="6048672" cy="380531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TextBox 71"/>
            <p:cNvSpPr txBox="1"/>
            <p:nvPr/>
          </p:nvSpPr>
          <p:spPr>
            <a:xfrm>
              <a:off x="2644401" y="1505547"/>
              <a:ext cx="5732098" cy="287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Bookman Old Style" pitchFamily="18" charset="0"/>
                </a:rPr>
                <a:t> Предоставлены субсидии на общую сумму </a:t>
              </a:r>
              <a:br>
                <a:rPr lang="ru-RU" sz="1600" b="1" dirty="0" smtClean="0">
                  <a:solidFill>
                    <a:schemeClr val="bg1"/>
                  </a:solidFill>
                  <a:latin typeface="Bookman Old Style" pitchFamily="18" charset="0"/>
                </a:rPr>
              </a:br>
              <a:r>
                <a:rPr lang="ru-RU" sz="2400" b="1" dirty="0" smtClean="0">
                  <a:solidFill>
                    <a:srgbClr val="FF0000"/>
                  </a:solidFill>
                  <a:latin typeface="Bookman Old Style" pitchFamily="18" charset="0"/>
                </a:rPr>
                <a:t>1 465 тыс. рублей</a:t>
              </a:r>
              <a:r>
                <a:rPr lang="ru-RU" sz="1600" b="1" dirty="0" smtClean="0">
                  <a:solidFill>
                    <a:schemeClr val="bg1"/>
                  </a:solidFill>
                  <a:latin typeface="Bookman Old Style" pitchFamily="18" charset="0"/>
                </a:rPr>
                <a:t>:</a:t>
              </a:r>
              <a:endParaRPr lang="ru-RU" sz="1600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sp>
        <p:nvSpPr>
          <p:cNvPr id="11" name="Блок-схема: альтернативный процесс 10"/>
          <p:cNvSpPr/>
          <p:nvPr/>
        </p:nvSpPr>
        <p:spPr>
          <a:xfrm>
            <a:off x="899592" y="836712"/>
            <a:ext cx="7704856" cy="1080120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Конкурсная комиссия Министерства осуществляет прием и рассмотрение заявок на выделение субсидий</a:t>
            </a:r>
            <a:endParaRPr lang="ru-RU" spc="-2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1800" b="1" smtClean="0">
                <a:solidFill>
                  <a:schemeClr val="bg1"/>
                </a:solidFill>
              </a:rPr>
              <a:pPr/>
              <a:t>5</a:t>
            </a:fld>
            <a:endParaRPr lang="ru-RU" sz="1800" b="1" dirty="0">
              <a:solidFill>
                <a:schemeClr val="bg1"/>
              </a:solidFill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611560" y="3824258"/>
            <a:ext cx="7992889" cy="3205142"/>
            <a:chOff x="467544" y="3470500"/>
            <a:chExt cx="8280920" cy="3596442"/>
          </a:xfrm>
        </p:grpSpPr>
        <p:grpSp>
          <p:nvGrpSpPr>
            <p:cNvPr id="7" name="Группа 37"/>
            <p:cNvGrpSpPr/>
            <p:nvPr/>
          </p:nvGrpSpPr>
          <p:grpSpPr>
            <a:xfrm>
              <a:off x="758081" y="3470500"/>
              <a:ext cx="7844489" cy="2262374"/>
              <a:chOff x="380965" y="-78847"/>
              <a:chExt cx="4077764" cy="1105830"/>
            </a:xfrm>
            <a:solidFill>
              <a:schemeClr val="tx1">
                <a:lumMod val="8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39" name="Скругленный прямоугольник 38"/>
              <p:cNvSpPr/>
              <p:nvPr/>
            </p:nvSpPr>
            <p:spPr>
              <a:xfrm>
                <a:off x="380965" y="-78847"/>
                <a:ext cx="4077764" cy="1105830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Скругленный прямоугольник 5"/>
              <p:cNvSpPr/>
              <p:nvPr/>
            </p:nvSpPr>
            <p:spPr>
              <a:xfrm>
                <a:off x="494235" y="39635"/>
                <a:ext cx="3813465" cy="837272"/>
              </a:xfrm>
              <a:prstGeom prst="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lvl="0" algn="l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100" kern="1200"/>
              </a:p>
            </p:txBody>
          </p:sp>
        </p:grpSp>
        <p:sp>
          <p:nvSpPr>
            <p:cNvPr id="67" name="Прямоугольник 66"/>
            <p:cNvSpPr/>
            <p:nvPr/>
          </p:nvSpPr>
          <p:spPr>
            <a:xfrm>
              <a:off x="467544" y="3717032"/>
              <a:ext cx="8280920" cy="33499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индивидуальному предпринимателю Е.А. Филиппову </a:t>
              </a:r>
              <a:br>
                <a:rPr lang="ru-RU" b="1" dirty="0" smtClean="0">
                  <a:solidFill>
                    <a:schemeClr val="bg1"/>
                  </a:solidFill>
                </a:rPr>
              </a:br>
              <a:r>
                <a:rPr lang="ru-RU" sz="3200" b="1" dirty="0" smtClean="0">
                  <a:solidFill>
                    <a:schemeClr val="bg1"/>
                  </a:solidFill>
                </a:rPr>
                <a:t> 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(</a:t>
              </a:r>
              <a:r>
                <a:rPr lang="ru-RU" sz="2800" b="1" dirty="0" smtClean="0">
                  <a:solidFill>
                    <a:srgbClr val="FF0000"/>
                  </a:solidFill>
                </a:rPr>
                <a:t>1000 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тыс. рублей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);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ООО "Производственное объединение"</a:t>
              </a:r>
              <a:r>
                <a:rPr lang="ru-RU" b="1" dirty="0" err="1" smtClean="0">
                  <a:solidFill>
                    <a:schemeClr val="bg1"/>
                  </a:solidFill>
                </a:rPr>
                <a:t>Омбытпошив</a:t>
              </a:r>
              <a:r>
                <a:rPr lang="ru-RU" b="1" dirty="0" smtClean="0">
                  <a:solidFill>
                    <a:schemeClr val="bg1"/>
                  </a:solidFill>
                </a:rPr>
                <a:t>" </a:t>
              </a:r>
              <a:br>
                <a:rPr lang="ru-RU" b="1" dirty="0" smtClean="0">
                  <a:solidFill>
                    <a:schemeClr val="bg1"/>
                  </a:solidFill>
                </a:rPr>
              </a:br>
              <a:r>
                <a:rPr lang="ru-RU" b="1" dirty="0" smtClean="0">
                  <a:solidFill>
                    <a:schemeClr val="bg1"/>
                  </a:solidFill>
                </a:rPr>
                <a:t>(</a:t>
              </a:r>
              <a:r>
                <a:rPr lang="ru-RU" sz="2800" b="1" dirty="0" smtClean="0">
                  <a:solidFill>
                    <a:srgbClr val="FF0000"/>
                  </a:solidFill>
                </a:rPr>
                <a:t>465 </a:t>
              </a:r>
              <a:r>
                <a:rPr lang="ru-RU" sz="2000" b="1" dirty="0" smtClean="0">
                  <a:solidFill>
                    <a:srgbClr val="FF0000"/>
                  </a:solidFill>
                </a:rPr>
                <a:t>тыс. рублей</a:t>
              </a:r>
              <a:r>
                <a:rPr lang="ru-RU" sz="2000" b="1" dirty="0" smtClean="0">
                  <a:solidFill>
                    <a:schemeClr val="bg1"/>
                  </a:solidFill>
                </a:rPr>
                <a:t>) </a:t>
              </a:r>
            </a:p>
            <a:p>
              <a:pPr algn="ctr"/>
              <a:endParaRPr lang="ru-RU" sz="2000" b="1" dirty="0" smtClean="0">
                <a:solidFill>
                  <a:srgbClr val="FF0000"/>
                </a:solidFill>
              </a:endParaRPr>
            </a:p>
            <a:p>
              <a:pPr algn="ctr"/>
              <a:endParaRPr lang="ru-RU" sz="2400" b="1" dirty="0" smtClean="0">
                <a:solidFill>
                  <a:srgbClr val="FF0000"/>
                </a:solidFill>
              </a:endParaRPr>
            </a:p>
            <a:p>
              <a:pPr algn="ctr"/>
              <a:endParaRPr lang="ru-RU" sz="2400" b="1" dirty="0" smtClean="0">
                <a:solidFill>
                  <a:srgbClr val="FF0000"/>
                </a:solidFill>
              </a:endParaRPr>
            </a:p>
            <a:p>
              <a:pPr algn="ctr"/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 rot="20984155">
            <a:off x="838112" y="2082421"/>
            <a:ext cx="2099435" cy="529434"/>
            <a:chOff x="215590" y="2147330"/>
            <a:chExt cx="2050037" cy="1593307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215590" y="2281475"/>
              <a:ext cx="2050037" cy="1459162"/>
            </a:xfrm>
            <a:prstGeom prst="round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378195" y="2147330"/>
              <a:ext cx="1793074" cy="14574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2400" b="1" dirty="0" smtClean="0">
                  <a:solidFill>
                    <a:schemeClr val="bg1"/>
                  </a:solidFill>
                </a:rPr>
                <a:t>В 2013 году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9" name="Номер слайда 41"/>
          <p:cNvSpPr txBox="1">
            <a:spLocks/>
          </p:cNvSpPr>
          <p:nvPr/>
        </p:nvSpPr>
        <p:spPr>
          <a:xfrm>
            <a:off x="251520" y="4437112"/>
            <a:ext cx="473968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</a:endParaRPr>
          </a:p>
        </p:txBody>
      </p:sp>
      <p:sp>
        <p:nvSpPr>
          <p:cNvPr id="84" name="Овал 83"/>
          <p:cNvSpPr/>
          <p:nvPr/>
        </p:nvSpPr>
        <p:spPr>
          <a:xfrm>
            <a:off x="1259632" y="486916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31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32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" name="Овал 32"/>
          <p:cNvSpPr/>
          <p:nvPr/>
        </p:nvSpPr>
        <p:spPr>
          <a:xfrm>
            <a:off x="1259632" y="414908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рямоугольник 79"/>
          <p:cNvSpPr/>
          <p:nvPr/>
        </p:nvSpPr>
        <p:spPr>
          <a:xfrm>
            <a:off x="3563888" y="2852936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876256" y="2852936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899592" y="764704"/>
            <a:ext cx="7704856" cy="1008112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pc="-2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Конкурсная комиссия Министерства осуществляет прием и рассмотрение заявок на выделение субсидий</a:t>
            </a:r>
            <a:endParaRPr lang="ru-RU" spc="-2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pSp>
        <p:nvGrpSpPr>
          <p:cNvPr id="2" name="Группа 37"/>
          <p:cNvGrpSpPr/>
          <p:nvPr/>
        </p:nvGrpSpPr>
        <p:grpSpPr>
          <a:xfrm>
            <a:off x="395536" y="3645024"/>
            <a:ext cx="8533456" cy="2592288"/>
            <a:chOff x="304800" y="6459"/>
            <a:chExt cx="4267200" cy="915120"/>
          </a:xfrm>
          <a:solidFill>
            <a:schemeClr val="tx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9" name="Скругленный прямоугольник 38"/>
            <p:cNvSpPr/>
            <p:nvPr/>
          </p:nvSpPr>
          <p:spPr>
            <a:xfrm>
              <a:off x="304800" y="6459"/>
              <a:ext cx="4267200" cy="91512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Скругленный прямоугольник 5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1800" b="1" smtClean="0">
                <a:solidFill>
                  <a:schemeClr val="bg1"/>
                </a:solidFill>
              </a:rPr>
              <a:pPr/>
              <a:t>6</a:t>
            </a:fld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67544" y="3717032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    Омской региональной общественной организации детей-инвалидов и их родителей "Дети-Ангелы" (</a:t>
            </a:r>
            <a:r>
              <a:rPr lang="ru-RU" b="1" dirty="0" smtClean="0">
                <a:solidFill>
                  <a:srgbClr val="FF0000"/>
                </a:solidFill>
              </a:rPr>
              <a:t>375 тыс. руб.</a:t>
            </a:r>
            <a:r>
              <a:rPr lang="ru-RU" b="1" dirty="0" smtClean="0">
                <a:solidFill>
                  <a:schemeClr val="bg1"/>
                </a:solidFill>
              </a:rPr>
              <a:t>);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  ООО "Производственное объединение "</a:t>
            </a:r>
            <a:r>
              <a:rPr lang="ru-RU" b="1" dirty="0" err="1" smtClean="0">
                <a:solidFill>
                  <a:schemeClr val="bg1"/>
                </a:solidFill>
              </a:rPr>
              <a:t>Омбытпошив</a:t>
            </a:r>
            <a:r>
              <a:rPr lang="ru-RU" b="1" dirty="0" smtClean="0">
                <a:solidFill>
                  <a:schemeClr val="bg1"/>
                </a:solidFill>
              </a:rPr>
              <a:t>" (</a:t>
            </a:r>
            <a:r>
              <a:rPr lang="ru-RU" b="1" dirty="0" smtClean="0">
                <a:solidFill>
                  <a:srgbClr val="FF0000"/>
                </a:solidFill>
              </a:rPr>
              <a:t>431,5 тыс. руб.</a:t>
            </a:r>
            <a:r>
              <a:rPr lang="ru-RU" b="1" dirty="0" smtClean="0">
                <a:solidFill>
                  <a:schemeClr val="bg1"/>
                </a:solidFill>
              </a:rPr>
              <a:t>);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  Омской Межрегиональной благотворительной общественной организации "Христианское общество Милосердие" (</a:t>
            </a:r>
            <a:r>
              <a:rPr lang="ru-RU" sz="2000" b="1" dirty="0" smtClean="0">
                <a:solidFill>
                  <a:srgbClr val="FF0000"/>
                </a:solidFill>
              </a:rPr>
              <a:t>228,3 тыс. руб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b="1" dirty="0" smtClean="0">
                <a:solidFill>
                  <a:schemeClr val="bg1"/>
                </a:solidFill>
              </a:rPr>
              <a:t>);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    ИП А.Г. Волкову (</a:t>
            </a:r>
            <a:r>
              <a:rPr lang="ru-RU" sz="2000" b="1" dirty="0" smtClean="0">
                <a:solidFill>
                  <a:srgbClr val="FF0000"/>
                </a:solidFill>
              </a:rPr>
              <a:t>560 тыс. руб</a:t>
            </a:r>
            <a:r>
              <a:rPr lang="ru-RU" b="1" dirty="0" smtClean="0">
                <a:solidFill>
                  <a:schemeClr val="bg1"/>
                </a:solidFill>
              </a:rPr>
              <a:t>.);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     ИП Е.А. Филиппову (</a:t>
            </a:r>
            <a:r>
              <a:rPr lang="ru-RU" sz="2000" b="1" dirty="0" smtClean="0">
                <a:solidFill>
                  <a:srgbClr val="FF0000"/>
                </a:solidFill>
              </a:rPr>
              <a:t>2 695,3 тыс. руб.</a:t>
            </a:r>
            <a:r>
              <a:rPr lang="ru-RU" sz="2000" b="1" dirty="0" smtClean="0">
                <a:solidFill>
                  <a:schemeClr val="bg1"/>
                </a:solidFill>
              </a:rPr>
              <a:t>);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    ИП О.В. </a:t>
            </a:r>
            <a:r>
              <a:rPr lang="ru-RU" b="1" dirty="0" err="1" smtClean="0">
                <a:solidFill>
                  <a:schemeClr val="bg1"/>
                </a:solidFill>
              </a:rPr>
              <a:t>Заливиной</a:t>
            </a:r>
            <a:r>
              <a:rPr lang="ru-RU" b="1" dirty="0" smtClean="0">
                <a:solidFill>
                  <a:schemeClr val="bg1"/>
                </a:solidFill>
              </a:rPr>
              <a:t> (</a:t>
            </a:r>
            <a:r>
              <a:rPr lang="ru-RU" sz="2000" b="1" dirty="0" smtClean="0">
                <a:solidFill>
                  <a:srgbClr val="FF0000"/>
                </a:solidFill>
              </a:rPr>
              <a:t>358,2 тыс. руб.</a:t>
            </a:r>
            <a:r>
              <a:rPr lang="ru-RU" sz="2000" b="1" dirty="0" smtClean="0">
                <a:solidFill>
                  <a:schemeClr val="bg1"/>
                </a:solidFill>
              </a:rPr>
              <a:t>).</a:t>
            </a:r>
          </a:p>
          <a:p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4" name="Группа 49"/>
          <p:cNvGrpSpPr/>
          <p:nvPr/>
        </p:nvGrpSpPr>
        <p:grpSpPr>
          <a:xfrm>
            <a:off x="2627784" y="2204864"/>
            <a:ext cx="5472608" cy="1008112"/>
            <a:chOff x="2489307" y="1442050"/>
            <a:chExt cx="6048672" cy="380531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2489307" y="1442050"/>
              <a:ext cx="6048672" cy="380531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TextBox 71"/>
            <p:cNvSpPr txBox="1"/>
            <p:nvPr/>
          </p:nvSpPr>
          <p:spPr>
            <a:xfrm>
              <a:off x="2648483" y="1496412"/>
              <a:ext cx="5732098" cy="267205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  <a:latin typeface="Bookman Old Style" pitchFamily="18" charset="0"/>
                </a:rPr>
                <a:t>Предоставлены субсидии на общую сумму </a:t>
              </a:r>
              <a:br>
                <a:rPr lang="ru-RU" sz="1600" b="1" dirty="0" smtClean="0">
                  <a:solidFill>
                    <a:schemeClr val="bg1"/>
                  </a:solidFill>
                  <a:latin typeface="Bookman Old Style" pitchFamily="18" charset="0"/>
                </a:rPr>
              </a:br>
              <a:r>
                <a:rPr lang="ru-RU" sz="1600" b="1" dirty="0" smtClean="0">
                  <a:solidFill>
                    <a:schemeClr val="bg1"/>
                  </a:solidFill>
                  <a:latin typeface="Bookman Old Style" pitchFamily="18" charset="0"/>
                </a:rPr>
                <a:t> </a:t>
              </a:r>
              <a:r>
                <a:rPr lang="ru-RU" sz="2400" b="1" dirty="0" smtClean="0">
                  <a:solidFill>
                    <a:srgbClr val="FF0000"/>
                  </a:solidFill>
                  <a:latin typeface="Bookman Old Style" pitchFamily="18" charset="0"/>
                </a:rPr>
                <a:t>4 648,3 тыс. руб.</a:t>
              </a:r>
              <a:r>
                <a:rPr lang="ru-RU" sz="1600" b="1" dirty="0" smtClean="0">
                  <a:solidFill>
                    <a:schemeClr val="bg1"/>
                  </a:solidFill>
                  <a:latin typeface="Bookman Old Style" pitchFamily="18" charset="0"/>
                </a:rPr>
                <a:t>:</a:t>
              </a:r>
              <a:endParaRPr lang="ru-RU" sz="1600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sp>
        <p:nvSpPr>
          <p:cNvPr id="84" name="Овал 83"/>
          <p:cNvSpPr/>
          <p:nvPr/>
        </p:nvSpPr>
        <p:spPr>
          <a:xfrm>
            <a:off x="539552" y="465313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29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31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32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" name="Овал 32"/>
          <p:cNvSpPr/>
          <p:nvPr/>
        </p:nvSpPr>
        <p:spPr>
          <a:xfrm>
            <a:off x="539552" y="378904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39552" y="522920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39552" y="551723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39552" y="58052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4"/>
          <p:cNvGrpSpPr/>
          <p:nvPr/>
        </p:nvGrpSpPr>
        <p:grpSpPr>
          <a:xfrm rot="20984155">
            <a:off x="735233" y="2058835"/>
            <a:ext cx="2099435" cy="558213"/>
            <a:chOff x="215590" y="2281475"/>
            <a:chExt cx="2050037" cy="1459162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215590" y="2281475"/>
              <a:ext cx="2050037" cy="1459162"/>
            </a:xfrm>
            <a:prstGeom prst="round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2400" b="1" i="1" dirty="0">
                <a:solidFill>
                  <a:schemeClr val="bg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337069" y="2323583"/>
              <a:ext cx="1793074" cy="13893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2400" b="1" dirty="0" smtClean="0">
                  <a:solidFill>
                    <a:schemeClr val="bg1"/>
                  </a:solidFill>
                </a:rPr>
                <a:t>В 2014 году</a:t>
              </a: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8" name="Овал 27"/>
          <p:cNvSpPr/>
          <p:nvPr/>
        </p:nvSpPr>
        <p:spPr>
          <a:xfrm>
            <a:off x="539552" y="436510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рямоугольник 79"/>
          <p:cNvSpPr/>
          <p:nvPr/>
        </p:nvSpPr>
        <p:spPr>
          <a:xfrm>
            <a:off x="1403648" y="1268760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1800" b="1" smtClean="0">
                <a:solidFill>
                  <a:schemeClr val="bg1"/>
                </a:solidFill>
              </a:rPr>
              <a:pPr/>
              <a:t>7</a:t>
            </a:fld>
            <a:endParaRPr lang="ru-RU" sz="1800" b="1" dirty="0">
              <a:solidFill>
                <a:schemeClr val="bg1"/>
              </a:solidFill>
            </a:endParaRPr>
          </a:p>
        </p:txBody>
      </p:sp>
      <p:grpSp>
        <p:nvGrpSpPr>
          <p:cNvPr id="4" name="Группа 47"/>
          <p:cNvGrpSpPr/>
          <p:nvPr/>
        </p:nvGrpSpPr>
        <p:grpSpPr>
          <a:xfrm>
            <a:off x="251520" y="1556792"/>
            <a:ext cx="8712968" cy="1008112"/>
            <a:chOff x="539344" y="2014404"/>
            <a:chExt cx="7760288" cy="1366010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539344" y="2014404"/>
              <a:ext cx="7760288" cy="1366010"/>
            </a:xfrm>
            <a:prstGeom prst="round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Прямоугольник 46"/>
            <p:cNvSpPr/>
            <p:nvPr/>
          </p:nvSpPr>
          <p:spPr>
            <a:xfrm>
              <a:off x="547732" y="2014404"/>
              <a:ext cx="7751900" cy="12511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</a:rPr>
                <a:t>      Частный пансионат  для престарелых и инвалидов осуществляет работу в с.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Пологрудово</a:t>
              </a:r>
              <a:r>
                <a:rPr lang="ru-RU" b="1" dirty="0" smtClean="0">
                  <a:solidFill>
                    <a:schemeClr val="bg1"/>
                  </a:solidFill>
                </a:rPr>
                <a:t>  Тарского района Омской области. Субсидия направлена на обеспечение проживания и питания пожилых  граждан </a:t>
              </a:r>
            </a:p>
          </p:txBody>
        </p:sp>
      </p:grpSp>
      <p:grpSp>
        <p:nvGrpSpPr>
          <p:cNvPr id="7" name="Группа 49"/>
          <p:cNvGrpSpPr/>
          <p:nvPr/>
        </p:nvGrpSpPr>
        <p:grpSpPr>
          <a:xfrm>
            <a:off x="323528" y="1052735"/>
            <a:ext cx="2448272" cy="360040"/>
            <a:chOff x="2411760" y="1412775"/>
            <a:chExt cx="6048672" cy="380531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2411760" y="1412775"/>
              <a:ext cx="6048672" cy="380531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TextBox 71"/>
            <p:cNvSpPr txBox="1"/>
            <p:nvPr/>
          </p:nvSpPr>
          <p:spPr>
            <a:xfrm>
              <a:off x="2613382" y="1412776"/>
              <a:ext cx="5589279" cy="357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  <a:latin typeface="Bookman Old Style" pitchFamily="18" charset="0"/>
                </a:rPr>
                <a:t>ИП Филиппов Е.А.</a:t>
              </a:r>
              <a:endParaRPr lang="ru-RU" sz="1600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403648" y="2996952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323529" y="2780928"/>
            <a:ext cx="2520279" cy="360040"/>
            <a:chOff x="323528" y="2780928"/>
            <a:chExt cx="3456655" cy="360040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323528" y="2780928"/>
              <a:ext cx="3456655" cy="3600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5" name="TextBox 54"/>
            <p:cNvSpPr txBox="1"/>
            <p:nvPr/>
          </p:nvSpPr>
          <p:spPr>
            <a:xfrm>
              <a:off x="467544" y="2780928"/>
              <a:ext cx="31683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bg1"/>
                  </a:solidFill>
                  <a:latin typeface="Bookman Old Style" pitchFamily="18" charset="0"/>
                </a:rPr>
                <a:t>ИП Волков А.Г.</a:t>
              </a:r>
              <a:endParaRPr lang="ru-RU" sz="1600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sp>
        <p:nvSpPr>
          <p:cNvPr id="58" name="Номер слайда 41"/>
          <p:cNvSpPr txBox="1">
            <a:spLocks/>
          </p:cNvSpPr>
          <p:nvPr/>
        </p:nvSpPr>
        <p:spPr>
          <a:xfrm>
            <a:off x="251520" y="4509120"/>
            <a:ext cx="473968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95536" y="350100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4" name="Группа 43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48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49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" name="Овал 49"/>
          <p:cNvSpPr/>
          <p:nvPr/>
        </p:nvSpPr>
        <p:spPr>
          <a:xfrm>
            <a:off x="395536" y="162880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51520" y="3284984"/>
            <a:ext cx="8712968" cy="1224136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rIns="0"/>
          <a:lstStyle/>
          <a:p>
            <a:r>
              <a:rPr lang="ru-RU" b="1" dirty="0" smtClean="0">
                <a:solidFill>
                  <a:schemeClr val="bg1"/>
                </a:solidFill>
              </a:rPr>
              <a:t>      Частный пансионат для престарелых и инвалидов </a:t>
            </a:r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"</a:t>
            </a:r>
            <a:r>
              <a:rPr lang="ru-RU" b="1" dirty="0" smtClean="0">
                <a:solidFill>
                  <a:schemeClr val="bg1"/>
                </a:solidFill>
              </a:rPr>
              <a:t>Гармония</a:t>
            </a:r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"</a:t>
            </a:r>
            <a:r>
              <a:rPr lang="ru-RU" b="1" dirty="0" smtClean="0">
                <a:solidFill>
                  <a:schemeClr val="bg1"/>
                </a:solidFill>
              </a:rPr>
              <a:t> осуществляет работу в д. Тавричанка </a:t>
            </a:r>
            <a:r>
              <a:rPr lang="ru-RU" b="1" dirty="0" err="1" smtClean="0">
                <a:solidFill>
                  <a:schemeClr val="bg1"/>
                </a:solidFill>
              </a:rPr>
              <a:t>Любинского</a:t>
            </a:r>
            <a:r>
              <a:rPr lang="ru-RU" b="1" dirty="0" smtClean="0">
                <a:solidFill>
                  <a:schemeClr val="bg1"/>
                </a:solidFill>
              </a:rPr>
              <a:t> района Омской области. Субсидия направлена на обеспечение проживания и питания пожилых  граждан 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403648" y="4869160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2" name="Группа 51"/>
          <p:cNvGrpSpPr/>
          <p:nvPr/>
        </p:nvGrpSpPr>
        <p:grpSpPr>
          <a:xfrm>
            <a:off x="323528" y="4797152"/>
            <a:ext cx="6336704" cy="360040"/>
            <a:chOff x="787708" y="1539617"/>
            <a:chExt cx="8932290" cy="317109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787708" y="1539617"/>
              <a:ext cx="8932290" cy="317109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1600" b="1" dirty="0" smtClean="0">
                  <a:solidFill>
                    <a:schemeClr val="bg1"/>
                  </a:solidFill>
                  <a:latin typeface="Bookman Old Style" pitchFamily="18" charset="0"/>
                </a:rPr>
                <a:t>ООО "Производственное объединение "</a:t>
              </a:r>
              <a:r>
                <a:rPr lang="ru-RU" sz="1600" b="1" dirty="0" err="1" smtClean="0">
                  <a:solidFill>
                    <a:schemeClr val="bg1"/>
                  </a:solidFill>
                  <a:latin typeface="Bookman Old Style" pitchFamily="18" charset="0"/>
                </a:rPr>
                <a:t>Омбытпошив</a:t>
              </a:r>
              <a:r>
                <a:rPr lang="ru-RU" sz="1600" b="1" dirty="0" smtClean="0">
                  <a:solidFill>
                    <a:schemeClr val="bg1"/>
                  </a:solidFill>
                  <a:latin typeface="Bookman Old Style" pitchFamily="18" charset="0"/>
                </a:rPr>
                <a:t>" 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325290" y="1539619"/>
              <a:ext cx="4466145" cy="298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600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sp>
        <p:nvSpPr>
          <p:cNvPr id="65" name="Скругленный прямоугольник 64"/>
          <p:cNvSpPr/>
          <p:nvPr/>
        </p:nvSpPr>
        <p:spPr>
          <a:xfrm>
            <a:off x="251520" y="5301208"/>
            <a:ext cx="8711992" cy="1080120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      За счет субсидии обеспечено повышение качества и комфортности рабочих мест для инвалидов по зрению путем улучшения условий труда и обеспечения безопасности рабочих мест</a:t>
            </a:r>
          </a:p>
        </p:txBody>
      </p:sp>
      <p:sp>
        <p:nvSpPr>
          <p:cNvPr id="66" name="Овал 65"/>
          <p:cNvSpPr/>
          <p:nvPr/>
        </p:nvSpPr>
        <p:spPr>
          <a:xfrm>
            <a:off x="395536" y="342900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95536" y="544522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Прямоугольник 79"/>
          <p:cNvSpPr/>
          <p:nvPr/>
        </p:nvSpPr>
        <p:spPr>
          <a:xfrm>
            <a:off x="1691680" y="1052736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1800" b="1" smtClean="0">
                <a:solidFill>
                  <a:schemeClr val="bg1"/>
                </a:solidFill>
              </a:rPr>
              <a:pPr/>
              <a:t>8</a:t>
            </a:fld>
            <a:endParaRPr lang="ru-RU" sz="1800" b="1" dirty="0">
              <a:solidFill>
                <a:schemeClr val="bg1"/>
              </a:solidFill>
            </a:endParaRPr>
          </a:p>
        </p:txBody>
      </p:sp>
      <p:grpSp>
        <p:nvGrpSpPr>
          <p:cNvPr id="3" name="Группа 37"/>
          <p:cNvGrpSpPr/>
          <p:nvPr/>
        </p:nvGrpSpPr>
        <p:grpSpPr>
          <a:xfrm>
            <a:off x="287016" y="1556792"/>
            <a:ext cx="8605464" cy="792088"/>
            <a:chOff x="304800" y="6459"/>
            <a:chExt cx="4301988" cy="1033334"/>
          </a:xfrm>
          <a:solidFill>
            <a:schemeClr val="tx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304800" y="6459"/>
              <a:ext cx="4301988" cy="1033334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rIns="0"/>
            <a:lstStyle/>
            <a:p>
              <a:r>
                <a:rPr lang="ru-RU" b="1" dirty="0" smtClean="0">
                  <a:solidFill>
                    <a:schemeClr val="bg1"/>
                  </a:solidFill>
                </a:rPr>
                <a:t>      За счет субсидии обеспечено получение 10 гражданами без определенного места жительства и занятий помощи в </a:t>
              </a:r>
              <a:r>
                <a:rPr lang="ru-RU" b="1" dirty="0" err="1" smtClean="0">
                  <a:solidFill>
                    <a:schemeClr val="bg1"/>
                  </a:solidFill>
                </a:rPr>
                <a:t>ресоциализации</a:t>
              </a:r>
              <a:endParaRPr lang="ru-RU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46" name="Скругленный прямоугольник 5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395536" y="1556792"/>
            <a:ext cx="8668003" cy="40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    </a:t>
            </a:r>
          </a:p>
        </p:txBody>
      </p:sp>
      <p:grpSp>
        <p:nvGrpSpPr>
          <p:cNvPr id="4" name="Группа 49"/>
          <p:cNvGrpSpPr/>
          <p:nvPr/>
        </p:nvGrpSpPr>
        <p:grpSpPr>
          <a:xfrm>
            <a:off x="323528" y="1052736"/>
            <a:ext cx="5040560" cy="371911"/>
            <a:chOff x="1706083" y="1412777"/>
            <a:chExt cx="7258404" cy="393078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1706083" y="1412777"/>
              <a:ext cx="7258404" cy="380531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b="1" dirty="0" smtClean="0"/>
                <a:t>"</a:t>
              </a:r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Христианское общество Милосердия" 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718023" y="1448033"/>
              <a:ext cx="5589279" cy="357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600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691680" y="2708920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Номер слайда 41"/>
          <p:cNvSpPr txBox="1">
            <a:spLocks/>
          </p:cNvSpPr>
          <p:nvPr/>
        </p:nvSpPr>
        <p:spPr>
          <a:xfrm>
            <a:off x="251520" y="4293096"/>
            <a:ext cx="473968" cy="36512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Black" pitchFamily="34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95536" y="328498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43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48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49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" name="Овал 49"/>
          <p:cNvSpPr/>
          <p:nvPr/>
        </p:nvSpPr>
        <p:spPr>
          <a:xfrm>
            <a:off x="395536" y="170080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51520" y="2996952"/>
            <a:ext cx="8640960" cy="1800200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/>
          <a:lstStyle/>
          <a:p>
            <a:r>
              <a:rPr lang="ru-RU" b="1" dirty="0" smtClean="0">
                <a:solidFill>
                  <a:schemeClr val="bg1"/>
                </a:solidFill>
              </a:rPr>
              <a:t>       За счет субсидии негосударственной коммерческой организацией </a:t>
            </a:r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"</a:t>
            </a:r>
            <a:r>
              <a:rPr lang="ru-RU" b="1" dirty="0" smtClean="0">
                <a:solidFill>
                  <a:schemeClr val="bg1"/>
                </a:solidFill>
              </a:rPr>
              <a:t>Мобильная психолого-педагогическая  служба </a:t>
            </a:r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"</a:t>
            </a:r>
            <a:r>
              <a:rPr lang="ru-RU" b="1" dirty="0" err="1" smtClean="0">
                <a:solidFill>
                  <a:schemeClr val="bg1"/>
                </a:solidFill>
              </a:rPr>
              <a:t>Карлсон</a:t>
            </a:r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"</a:t>
            </a:r>
            <a:r>
              <a:rPr lang="ru-RU" b="1" dirty="0" smtClean="0">
                <a:solidFill>
                  <a:schemeClr val="bg1"/>
                </a:solidFill>
              </a:rPr>
              <a:t> осуществлялось предоставление услуг по психолого-педагогическому обследованию детей с ограниченными возможностями здоровья с применением интерактивных психологических методик; развитию у детей высших психических функций – внимания, памяти, мышления, воображения и пр.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1691680" y="5085184"/>
            <a:ext cx="72008" cy="79208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51"/>
          <p:cNvGrpSpPr/>
          <p:nvPr/>
        </p:nvGrpSpPr>
        <p:grpSpPr>
          <a:xfrm>
            <a:off x="323528" y="4869161"/>
            <a:ext cx="5688632" cy="432047"/>
            <a:chOff x="2005747" y="1539619"/>
            <a:chExt cx="6353182" cy="380530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2005747" y="1603040"/>
              <a:ext cx="6353182" cy="317109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Общественная организация "Дети-ангелы" 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325290" y="1539619"/>
              <a:ext cx="4466145" cy="298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sz="1600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sp>
        <p:nvSpPr>
          <p:cNvPr id="65" name="Скругленный прямоугольник 64"/>
          <p:cNvSpPr/>
          <p:nvPr/>
        </p:nvSpPr>
        <p:spPr>
          <a:xfrm>
            <a:off x="251520" y="5445224"/>
            <a:ext cx="8640960" cy="1224136"/>
          </a:xfrm>
          <a:prstGeom prst="roundRect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tIns="0" rIns="0"/>
          <a:lstStyle/>
          <a:p>
            <a:r>
              <a:rPr lang="ru-RU" b="1" dirty="0" smtClean="0">
                <a:solidFill>
                  <a:schemeClr val="bg1"/>
                </a:solidFill>
              </a:rPr>
              <a:t>      Субсидия направлена на реализацию проекта "Наше счастливое особенное детство"</a:t>
            </a:r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(создание условий для физического, творческого развития детей с инвалидностью, обучение родителей таких детей коррекционным методикам)</a:t>
            </a:r>
          </a:p>
        </p:txBody>
      </p:sp>
      <p:sp>
        <p:nvSpPr>
          <p:cNvPr id="66" name="Овал 65"/>
          <p:cNvSpPr/>
          <p:nvPr/>
        </p:nvSpPr>
        <p:spPr>
          <a:xfrm>
            <a:off x="395536" y="314096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95536" y="551723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2" name="Группа 51"/>
          <p:cNvGrpSpPr/>
          <p:nvPr/>
        </p:nvGrpSpPr>
        <p:grpSpPr>
          <a:xfrm>
            <a:off x="323529" y="2492895"/>
            <a:ext cx="2520280" cy="401270"/>
            <a:chOff x="2699789" y="2934235"/>
            <a:chExt cx="4291024" cy="401270"/>
          </a:xfrm>
        </p:grpSpPr>
        <p:grpSp>
          <p:nvGrpSpPr>
            <p:cNvPr id="6" name="Группа 52"/>
            <p:cNvGrpSpPr/>
            <p:nvPr/>
          </p:nvGrpSpPr>
          <p:grpSpPr>
            <a:xfrm>
              <a:off x="2699792" y="2934235"/>
              <a:ext cx="4291021" cy="401270"/>
              <a:chOff x="2208754" y="1547801"/>
              <a:chExt cx="6048672" cy="353423"/>
            </a:xfrm>
          </p:grpSpPr>
          <p:sp>
            <p:nvSpPr>
              <p:cNvPr id="54" name="Прямоугольник 53"/>
              <p:cNvSpPr/>
              <p:nvPr/>
            </p:nvSpPr>
            <p:spPr>
              <a:xfrm>
                <a:off x="2208754" y="1547801"/>
                <a:ext cx="6048672" cy="317109"/>
              </a:xfrm>
              <a:prstGeom prst="rect">
                <a:avLst/>
              </a:prstGeom>
              <a:solidFill>
                <a:schemeClr val="tx1">
                  <a:lumMod val="85000"/>
                </a:schemeClr>
              </a:solidFill>
              <a:ln>
                <a:solidFill>
                  <a:srgbClr val="FF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TextBox 54"/>
              <p:cNvSpPr txBox="1"/>
              <p:nvPr/>
            </p:nvSpPr>
            <p:spPr>
              <a:xfrm>
                <a:off x="3223787" y="1603039"/>
                <a:ext cx="4466145" cy="298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600" b="1" dirty="0">
                  <a:solidFill>
                    <a:schemeClr val="bg1"/>
                  </a:solidFill>
                  <a:latin typeface="Bookman Old Style" pitchFamily="18" charset="0"/>
                </a:endParaRPr>
              </a:p>
            </p:txBody>
          </p:sp>
        </p:grpSp>
        <p:sp>
          <p:nvSpPr>
            <p:cNvPr id="40" name="Прямоугольник 39"/>
            <p:cNvSpPr/>
            <p:nvPr/>
          </p:nvSpPr>
          <p:spPr>
            <a:xfrm>
              <a:off x="2699789" y="2934236"/>
              <a:ext cx="429102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ИП </a:t>
              </a:r>
              <a:r>
                <a:rPr lang="ru-RU" b="1" dirty="0" err="1" smtClean="0">
                  <a:solidFill>
                    <a:schemeClr val="bg1"/>
                  </a:solidFill>
                  <a:latin typeface="Bookman Old Style" pitchFamily="18" charset="0"/>
                </a:rPr>
                <a:t>Заливина</a:t>
              </a:r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 О.П.</a:t>
              </a:r>
              <a:endParaRPr lang="ru-RU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Стрелка вниз 51"/>
          <p:cNvSpPr/>
          <p:nvPr/>
        </p:nvSpPr>
        <p:spPr>
          <a:xfrm>
            <a:off x="1907704" y="2924944"/>
            <a:ext cx="504056" cy="504056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>
            <a:off x="6876256" y="2924944"/>
            <a:ext cx="504056" cy="504056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5724128" y="2924944"/>
            <a:ext cx="504056" cy="1944216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>
            <a:off x="3059832" y="2924944"/>
            <a:ext cx="504056" cy="1944216"/>
          </a:xfrm>
          <a:prstGeom prst="downArrow">
            <a:avLst/>
          </a:prstGeom>
          <a:solidFill>
            <a:schemeClr val="tx1">
              <a:lumMod val="85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683568" y="908720"/>
            <a:ext cx="8136904" cy="1008112"/>
          </a:xfrm>
          <a:prstGeom prst="flowChartAlternateProcess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Развитие различных форм работы Министерства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с </a:t>
            </a:r>
            <a:r>
              <a:rPr lang="ru-RU" sz="2000" b="1" dirty="0" smtClean="0">
                <a:latin typeface="Bookman Old Style" pitchFamily="18" charset="0"/>
              </a:rPr>
              <a:t>негосударственными организациями и индивидуальными предпринимателями</a:t>
            </a:r>
            <a:endParaRPr lang="ru-RU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pSp>
        <p:nvGrpSpPr>
          <p:cNvPr id="2" name="Группа 25"/>
          <p:cNvGrpSpPr/>
          <p:nvPr/>
        </p:nvGrpSpPr>
        <p:grpSpPr>
          <a:xfrm>
            <a:off x="323528" y="4941168"/>
            <a:ext cx="4104456" cy="1224136"/>
            <a:chOff x="304800" y="6459"/>
            <a:chExt cx="4231341" cy="915120"/>
          </a:xfrm>
          <a:solidFill>
            <a:schemeClr val="tx1">
              <a:lumMod val="85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304800" y="6459"/>
              <a:ext cx="4231341" cy="915120"/>
            </a:xfrm>
            <a:prstGeom prst="round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1700" b="1" dirty="0" smtClean="0">
                  <a:solidFill>
                    <a:schemeClr val="bg1"/>
                  </a:solidFill>
                </a:rPr>
                <a:t>      Подготовка к трудовой деятельности лиц с физическими или умственными недостатками, с ограниченным обучением</a:t>
              </a:r>
            </a:p>
          </p:txBody>
        </p:sp>
        <p:sp>
          <p:nvSpPr>
            <p:cNvPr id="28" name="Скругленный прямоугольник 5"/>
            <p:cNvSpPr/>
            <p:nvPr/>
          </p:nvSpPr>
          <p:spPr>
            <a:xfrm>
              <a:off x="349472" y="51131"/>
              <a:ext cx="4177856" cy="825776"/>
            </a:xfrm>
            <a:prstGeom prst="rect">
              <a:avLst/>
            </a:prstGeom>
            <a:grpFill/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" tIns="0" rIns="161290" bIns="0" numCol="1" spcCol="1270" anchor="ctr" anchorCtr="0">
              <a:noAutofit/>
            </a:bodyPr>
            <a:lstStyle/>
            <a:p>
              <a:pPr lvl="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/>
            </a:p>
          </p:txBody>
        </p:sp>
      </p:grp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>
          <a:xfrm>
            <a:off x="8316416" y="6453336"/>
            <a:ext cx="762000" cy="365125"/>
          </a:xfrm>
        </p:spPr>
        <p:txBody>
          <a:bodyPr/>
          <a:lstStyle/>
          <a:p>
            <a:fld id="{F556F97C-EB3F-4782-8778-A5E317B9516C}" type="slidenum">
              <a:rPr lang="ru-RU" sz="2400" b="1" smtClean="0">
                <a:solidFill>
                  <a:schemeClr val="bg1"/>
                </a:solidFill>
              </a:rPr>
              <a:pPr/>
              <a:t>9</a:t>
            </a:fld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44" name="Группа 52"/>
          <p:cNvGrpSpPr/>
          <p:nvPr/>
        </p:nvGrpSpPr>
        <p:grpSpPr>
          <a:xfrm>
            <a:off x="1547664" y="2060846"/>
            <a:ext cx="6264696" cy="936106"/>
            <a:chOff x="1725990" y="1412775"/>
            <a:chExt cx="10860116" cy="588918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1725990" y="1412776"/>
              <a:ext cx="10860116" cy="588917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FF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TextBox 50"/>
            <p:cNvSpPr txBox="1"/>
            <p:nvPr/>
          </p:nvSpPr>
          <p:spPr>
            <a:xfrm>
              <a:off x="1725990" y="1412775"/>
              <a:ext cx="10585176" cy="580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Bookman Old Style" pitchFamily="18" charset="0"/>
                </a:rPr>
                <a:t>Планируется оказание поддержки социальным предпринимателям, работающим по следующим направлениям:</a:t>
              </a:r>
              <a:endParaRPr lang="ru-RU" b="1" dirty="0">
                <a:solidFill>
                  <a:schemeClr val="bg1"/>
                </a:solidFill>
                <a:latin typeface="Bookman Old Style" pitchFamily="18" charset="0"/>
              </a:endParaRPr>
            </a:p>
          </p:txBody>
        </p:sp>
      </p:grpSp>
      <p:grpSp>
        <p:nvGrpSpPr>
          <p:cNvPr id="55" name="Группа 47"/>
          <p:cNvGrpSpPr/>
          <p:nvPr/>
        </p:nvGrpSpPr>
        <p:grpSpPr>
          <a:xfrm>
            <a:off x="395536" y="3501008"/>
            <a:ext cx="4032448" cy="1296144"/>
            <a:chOff x="474866" y="1916832"/>
            <a:chExt cx="7760287" cy="1483955"/>
          </a:xfrm>
        </p:grpSpPr>
        <p:grpSp>
          <p:nvGrpSpPr>
            <p:cNvPr id="56" name="Группа 37"/>
            <p:cNvGrpSpPr/>
            <p:nvPr/>
          </p:nvGrpSpPr>
          <p:grpSpPr>
            <a:xfrm>
              <a:off x="474866" y="1916832"/>
              <a:ext cx="7760287" cy="1090778"/>
              <a:chOff x="304800" y="6459"/>
              <a:chExt cx="4301987" cy="1155185"/>
            </a:xfrm>
            <a:solidFill>
              <a:schemeClr val="tx1">
                <a:lumMod val="85000"/>
              </a:scheme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58" name="Скругленный прямоугольник 57"/>
              <p:cNvSpPr/>
              <p:nvPr/>
            </p:nvSpPr>
            <p:spPr>
              <a:xfrm>
                <a:off x="304800" y="6459"/>
                <a:ext cx="4301987" cy="1155185"/>
              </a:xfrm>
              <a:prstGeom prst="round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Скругленный прямоугольник 5"/>
              <p:cNvSpPr/>
              <p:nvPr/>
            </p:nvSpPr>
            <p:spPr>
              <a:xfrm>
                <a:off x="349472" y="51133"/>
                <a:ext cx="4177856" cy="575328"/>
              </a:xfrm>
              <a:prstGeom prst="rect">
                <a:avLst/>
              </a:prstGeom>
              <a:grpFill/>
              <a:ln>
                <a:solidFill>
                  <a:srgbClr val="C00000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lvl="0" algn="l" defTabSz="13779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ru-RU" sz="3100" kern="1200"/>
              </a:p>
            </p:txBody>
          </p:sp>
        </p:grpSp>
        <p:sp>
          <p:nvSpPr>
            <p:cNvPr id="57" name="Прямоугольник 56"/>
            <p:cNvSpPr/>
            <p:nvPr/>
          </p:nvSpPr>
          <p:spPr>
            <a:xfrm>
              <a:off x="798212" y="1970053"/>
              <a:ext cx="7159788" cy="14307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700" b="1" dirty="0" smtClean="0">
                  <a:solidFill>
                    <a:schemeClr val="bg1"/>
                  </a:solidFill>
                </a:rPr>
                <a:t>     Реабилитационные заведения (без лечения) для наркоманов и алкоголиков</a:t>
              </a:r>
            </a:p>
            <a:p>
              <a:endParaRPr lang="ru-RU" b="1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61" name="Группа 47"/>
          <p:cNvGrpSpPr/>
          <p:nvPr/>
        </p:nvGrpSpPr>
        <p:grpSpPr>
          <a:xfrm>
            <a:off x="4572000" y="3501008"/>
            <a:ext cx="4392488" cy="936104"/>
            <a:chOff x="343336" y="2515397"/>
            <a:chExt cx="8154879" cy="1702633"/>
          </a:xfrm>
        </p:grpSpPr>
        <p:sp>
          <p:nvSpPr>
            <p:cNvPr id="64" name="Скругленный прямоугольник 63"/>
            <p:cNvSpPr/>
            <p:nvPr/>
          </p:nvSpPr>
          <p:spPr>
            <a:xfrm>
              <a:off x="343336" y="2515399"/>
              <a:ext cx="8154879" cy="1702631"/>
            </a:xfrm>
            <a:prstGeom prst="round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1700" b="1" dirty="0" smtClean="0">
                  <a:solidFill>
                    <a:schemeClr val="bg1"/>
                  </a:solidFill>
                </a:rPr>
                <a:t>      Учреждения, обеспечивающие уход за матерями-одиночками и их детьми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540632" y="2515397"/>
              <a:ext cx="7624668" cy="660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b="1" dirty="0" smtClean="0">
                  <a:solidFill>
                    <a:schemeClr val="bg1"/>
                  </a:solidFill>
                </a:rPr>
                <a:t>         </a:t>
              </a:r>
              <a:endParaRPr lang="ru-RU" sz="17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7" name="Овал 36"/>
          <p:cNvSpPr/>
          <p:nvPr/>
        </p:nvSpPr>
        <p:spPr>
          <a:xfrm>
            <a:off x="467544" y="508518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716016" y="357301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611560" y="3573016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>
            <a:off x="107505" y="44624"/>
            <a:ext cx="8424935" cy="677703"/>
            <a:chOff x="107505" y="44624"/>
            <a:chExt cx="8424935" cy="677703"/>
          </a:xfrm>
        </p:grpSpPr>
        <p:sp>
          <p:nvSpPr>
            <p:cNvPr id="47" name="Rectangle 7"/>
            <p:cNvSpPr txBox="1">
              <a:spLocks noChangeArrowheads="1"/>
            </p:cNvSpPr>
            <p:nvPr/>
          </p:nvSpPr>
          <p:spPr>
            <a:xfrm>
              <a:off x="827584" y="44624"/>
              <a:ext cx="7704856" cy="432048"/>
            </a:xfrm>
            <a:prstGeom prst="rect">
              <a:avLst/>
            </a:prstGeom>
          </p:spPr>
          <p:txBody>
            <a:bodyPr vert="horz" lIns="0" rIns="0" bIns="0" anchor="b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Impact" pitchFamily="34" charset="0"/>
                  <a:ea typeface="+mj-ea"/>
                  <a:cs typeface="+mj-cs"/>
                </a:rPr>
                <a:t>Министерство труда и социального развития Омской области</a:t>
              </a:r>
              <a:endPara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Impact" pitchFamily="34" charset="0"/>
                <a:ea typeface="+mj-ea"/>
                <a:cs typeface="+mj-cs"/>
              </a:endParaRPr>
            </a:p>
          </p:txBody>
        </p:sp>
        <p:pic>
          <p:nvPicPr>
            <p:cNvPr id="50" name="Picture 12" descr="министерство_итог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5" y="116633"/>
              <a:ext cx="648071" cy="605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6" name="Группа 47"/>
          <p:cNvGrpSpPr/>
          <p:nvPr/>
        </p:nvGrpSpPr>
        <p:grpSpPr>
          <a:xfrm>
            <a:off x="4427984" y="4941168"/>
            <a:ext cx="4464496" cy="1224136"/>
            <a:chOff x="540632" y="943736"/>
            <a:chExt cx="7891131" cy="2357491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916400" y="943736"/>
              <a:ext cx="7515363" cy="2357491"/>
            </a:xfrm>
            <a:prstGeom prst="roundRect">
              <a:avLst/>
            </a:prstGeom>
            <a:solidFill>
              <a:schemeClr val="tx1">
                <a:lumMod val="85000"/>
              </a:schemeClr>
            </a:solidFill>
            <a:ln>
              <a:solidFill>
                <a:srgbClr val="C00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ru-RU" sz="1700" b="1" dirty="0" smtClean="0">
                  <a:solidFill>
                    <a:schemeClr val="bg1"/>
                  </a:solidFill>
                </a:rPr>
                <a:t>      Дневной уход за детьми с отклонениями в развитии, за взрослыми людьми с физическими или умственными недостатками</a:t>
              </a: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40632" y="2515397"/>
              <a:ext cx="7624668" cy="6601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b="1" dirty="0" smtClean="0">
                  <a:solidFill>
                    <a:schemeClr val="bg1"/>
                  </a:solidFill>
                </a:rPr>
                <a:t>         </a:t>
              </a:r>
              <a:endParaRPr lang="ru-RU" sz="17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72" name="Овал 71"/>
          <p:cNvSpPr/>
          <p:nvPr/>
        </p:nvSpPr>
        <p:spPr>
          <a:xfrm>
            <a:off x="4788024" y="508518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2938</TotalTime>
  <Words>1060</Words>
  <Application>Microsoft Office PowerPoint</Application>
  <PresentationFormat>Экран (4:3)</PresentationFormat>
  <Paragraphs>155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государственной программы Омской области  "Социальная поддержка населения"</dc:title>
  <dc:creator>Чупахина</dc:creator>
  <cp:lastModifiedBy>Ваганова Ирина Анатольевна</cp:lastModifiedBy>
  <cp:revision>415</cp:revision>
  <dcterms:created xsi:type="dcterms:W3CDTF">2013-09-26T02:21:13Z</dcterms:created>
  <dcterms:modified xsi:type="dcterms:W3CDTF">2014-10-03T01:58:59Z</dcterms:modified>
</cp:coreProperties>
</file>