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404" r:id="rId2"/>
    <p:sldId id="425" r:id="rId3"/>
    <p:sldId id="444" r:id="rId4"/>
    <p:sldId id="400" r:id="rId5"/>
    <p:sldId id="417" r:id="rId6"/>
    <p:sldId id="418" r:id="rId7"/>
    <p:sldId id="419" r:id="rId8"/>
    <p:sldId id="445" r:id="rId9"/>
    <p:sldId id="421" r:id="rId10"/>
    <p:sldId id="422" r:id="rId11"/>
    <p:sldId id="420" r:id="rId12"/>
    <p:sldId id="426" r:id="rId13"/>
    <p:sldId id="427" r:id="rId14"/>
    <p:sldId id="428" r:id="rId15"/>
    <p:sldId id="415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8" r:id="rId25"/>
    <p:sldId id="439" r:id="rId26"/>
    <p:sldId id="440" r:id="rId27"/>
    <p:sldId id="441" r:id="rId28"/>
    <p:sldId id="437" r:id="rId29"/>
    <p:sldId id="414" r:id="rId30"/>
    <p:sldId id="442" r:id="rId31"/>
    <p:sldId id="443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56" r:id="rId43"/>
    <p:sldId id="457" r:id="rId44"/>
    <p:sldId id="458" r:id="rId45"/>
    <p:sldId id="461" r:id="rId46"/>
    <p:sldId id="460" r:id="rId47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FF"/>
    <a:srgbClr val="800080"/>
    <a:srgbClr val="663300"/>
    <a:srgbClr val="0000FF"/>
    <a:srgbClr val="0000CC"/>
    <a:srgbClr val="009900"/>
    <a:srgbClr val="FF9900"/>
    <a:srgbClr val="000099"/>
    <a:srgbClr val="0935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2" autoAdjust="0"/>
  </p:normalViewPr>
  <p:slideViewPr>
    <p:cSldViewPr showGuides="1"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17DC9-AC91-447C-BB57-8CE6B591543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59317-5B7E-4C0C-B2AD-77014A27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59317-5B7E-4C0C-B2AD-77014A27706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59317-5B7E-4C0C-B2AD-77014A27706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E59C-1EDB-4782-A1E4-8001D9CB1BC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жилые.jpg"/>
          <p:cNvPicPr>
            <a:picLocks noChangeAspect="1"/>
          </p:cNvPicPr>
          <p:nvPr/>
        </p:nvPicPr>
        <p:blipFill>
          <a:blip r:embed="rId3" cstate="print"/>
          <a:srcRect b="2244"/>
          <a:stretch>
            <a:fillRect/>
          </a:stretch>
        </p:blipFill>
        <p:spPr>
          <a:xfrm>
            <a:off x="4139953" y="2004974"/>
            <a:ext cx="1944216" cy="1352018"/>
          </a:xfrm>
          <a:prstGeom prst="rect">
            <a:avLst/>
          </a:prstGeom>
        </p:spPr>
      </p:pic>
      <p:pic>
        <p:nvPicPr>
          <p:cNvPr id="6" name="Рисунок 5" descr="moyasemia.jpg"/>
          <p:cNvPicPr>
            <a:picLocks noChangeAspect="1"/>
          </p:cNvPicPr>
          <p:nvPr/>
        </p:nvPicPr>
        <p:blipFill>
          <a:blip r:embed="rId4" cstate="print"/>
          <a:srcRect b="4921"/>
          <a:stretch>
            <a:fillRect/>
          </a:stretch>
        </p:blipFill>
        <p:spPr>
          <a:xfrm>
            <a:off x="5076056" y="620688"/>
            <a:ext cx="1872208" cy="1335070"/>
          </a:xfrm>
          <a:prstGeom prst="rect">
            <a:avLst/>
          </a:prstGeom>
        </p:spPr>
      </p:pic>
      <p:pic>
        <p:nvPicPr>
          <p:cNvPr id="7" name="Рисунок 6" descr="23da450944f0818162562a06dc761501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988840"/>
            <a:ext cx="2016224" cy="1368151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79512" y="5877272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Докладчик: М.Ю. Дитятковский – Министр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Рисунок 23" descr="семь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988840"/>
            <a:ext cx="1872208" cy="1368152"/>
          </a:xfrm>
          <a:prstGeom prst="rect">
            <a:avLst/>
          </a:prstGeom>
        </p:spPr>
      </p:pic>
      <p:pic>
        <p:nvPicPr>
          <p:cNvPr id="28" name="Рисунок 27" descr="1336297679_veterani2.jpg"/>
          <p:cNvPicPr>
            <a:picLocks noChangeAspect="1"/>
          </p:cNvPicPr>
          <p:nvPr/>
        </p:nvPicPr>
        <p:blipFill>
          <a:blip r:embed="rId7" cstate="print"/>
          <a:srcRect r="3704"/>
          <a:stretch>
            <a:fillRect/>
          </a:stretch>
        </p:blipFill>
        <p:spPr>
          <a:xfrm>
            <a:off x="3131840" y="620688"/>
            <a:ext cx="1872208" cy="1309916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2195736" y="386104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 итогах работы Министерства труда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социального развития Омской области</a:t>
            </a:r>
            <a:endParaRPr lang="ru-RU" sz="2400" b="1" dirty="0" smtClean="0">
              <a:solidFill>
                <a:srgbClr val="0000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2013 году и задачах на 2014 год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0" y="174668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Реализация региональной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миграционной политики</a:t>
            </a:r>
            <a:endParaRPr lang="ru-RU" sz="4400" b="1" cap="none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56322" name="Picture 2" descr="http://armenpress.am/static/news/b/2013/10/735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25144"/>
            <a:ext cx="2232248" cy="1800200"/>
          </a:xfrm>
          <a:prstGeom prst="rect">
            <a:avLst/>
          </a:prstGeom>
          <a:noFill/>
        </p:spPr>
      </p:pic>
      <p:pic>
        <p:nvPicPr>
          <p:cNvPr id="56324" name="Picture 4" descr="http://900igr.net/datai/geografija/Migratsija/0014-010-Migratsionnaja-poli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25144"/>
            <a:ext cx="2664296" cy="1774422"/>
          </a:xfrm>
          <a:prstGeom prst="rect">
            <a:avLst/>
          </a:prstGeom>
          <a:noFill/>
        </p:spPr>
      </p:pic>
      <p:pic>
        <p:nvPicPr>
          <p:cNvPr id="56326" name="Picture 6" descr="http://upload.wikimedia.org/wikipedia/en/c/c8/Human_migrati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91880" y="4725144"/>
            <a:ext cx="288032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112880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Задача – приоритетное трудоустройство региональных трудовых ресурсов, стимулирование притока населения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Омскую область, особенно в сельскую местность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2329716"/>
            <a:ext cx="12266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Меры: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323528" y="3933057"/>
            <a:ext cx="3888432" cy="1041278"/>
            <a:chOff x="-2412776" y="4869160"/>
            <a:chExt cx="6440488" cy="1714500"/>
          </a:xfrm>
        </p:grpSpPr>
        <p:sp>
          <p:nvSpPr>
            <p:cNvPr id="65" name="AutoShape 2"/>
            <p:cNvSpPr>
              <a:spLocks noChangeArrowheads="1"/>
            </p:cNvSpPr>
            <p:nvPr/>
          </p:nvSpPr>
          <p:spPr bwMode="gray">
            <a:xfrm>
              <a:off x="-1528538" y="5015210"/>
              <a:ext cx="5556250" cy="1447800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3DA47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AutoShape 4"/>
            <p:cNvSpPr>
              <a:spLocks noChangeArrowheads="1"/>
            </p:cNvSpPr>
            <p:nvPr/>
          </p:nvSpPr>
          <p:spPr bwMode="gray">
            <a:xfrm>
              <a:off x="-715738" y="5520035"/>
              <a:ext cx="533400" cy="3810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" name="Picture 5" descr="DO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412776" y="4869160"/>
              <a:ext cx="1714500" cy="1714500"/>
            </a:xfrm>
            <a:prstGeom prst="rect">
              <a:avLst/>
            </a:prstGeom>
            <a:noFill/>
          </p:spPr>
        </p:pic>
        <p:sp>
          <p:nvSpPr>
            <p:cNvPr id="68" name="Text Box 7"/>
            <p:cNvSpPr txBox="1">
              <a:spLocks noChangeArrowheads="1"/>
            </p:cNvSpPr>
            <p:nvPr/>
          </p:nvSpPr>
          <p:spPr bwMode="black">
            <a:xfrm>
              <a:off x="-2293508" y="5126363"/>
              <a:ext cx="1431513" cy="1165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latin typeface="Arial" charset="0"/>
                </a:rPr>
                <a:t>2013 год</a:t>
              </a:r>
              <a:endParaRPr lang="en-US" sz="2000" b="1" dirty="0">
                <a:latin typeface="Arial" charset="0"/>
              </a:endParaRPr>
            </a:p>
          </p:txBody>
        </p:sp>
      </p:grpSp>
      <p:sp>
        <p:nvSpPr>
          <p:cNvPr id="70" name="Text Box 31"/>
          <p:cNvSpPr txBox="1">
            <a:spLocks noChangeArrowheads="1"/>
          </p:cNvSpPr>
          <p:nvPr/>
        </p:nvSpPr>
        <p:spPr bwMode="gray">
          <a:xfrm>
            <a:off x="1547664" y="4253026"/>
            <a:ext cx="20882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3 440 человек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4644008" y="3933056"/>
            <a:ext cx="3888432" cy="1041278"/>
            <a:chOff x="-2412776" y="4869160"/>
            <a:chExt cx="6440488" cy="1714500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gray">
            <a:xfrm>
              <a:off x="-1528538" y="5015210"/>
              <a:ext cx="5556250" cy="1447800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3DA47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AutoShape 4"/>
            <p:cNvSpPr>
              <a:spLocks noChangeArrowheads="1"/>
            </p:cNvSpPr>
            <p:nvPr/>
          </p:nvSpPr>
          <p:spPr bwMode="gray">
            <a:xfrm>
              <a:off x="-715738" y="5520035"/>
              <a:ext cx="533400" cy="3810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5" name="Picture 5" descr="DO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412776" y="4869160"/>
              <a:ext cx="1714500" cy="1714500"/>
            </a:xfrm>
            <a:prstGeom prst="rect">
              <a:avLst/>
            </a:prstGeom>
            <a:noFill/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black">
            <a:xfrm>
              <a:off x="-2293508" y="5126363"/>
              <a:ext cx="1431513" cy="1165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latin typeface="Arial" charset="0"/>
                </a:rPr>
                <a:t>2014 год</a:t>
              </a:r>
              <a:endParaRPr lang="en-US" sz="2000" b="1" dirty="0">
                <a:latin typeface="Arial" charset="0"/>
              </a:endParaRPr>
            </a:p>
          </p:txBody>
        </p:sp>
      </p:grpSp>
      <p:sp>
        <p:nvSpPr>
          <p:cNvPr id="87" name="Text Box 31"/>
          <p:cNvSpPr txBox="1">
            <a:spLocks noChangeArrowheads="1"/>
          </p:cNvSpPr>
          <p:nvPr/>
        </p:nvSpPr>
        <p:spPr bwMode="gray">
          <a:xfrm>
            <a:off x="5940152" y="4221088"/>
            <a:ext cx="20882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2 493 человека  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395536" y="2636912"/>
            <a:ext cx="8424936" cy="1512168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Снижение квоты на осуществление трудовой деятельности иностранных граждан</a:t>
            </a:r>
            <a:endParaRPr lang="ru-RU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395536" y="4653136"/>
            <a:ext cx="8424936" cy="2088232"/>
          </a:xfrm>
          <a:prstGeom prst="rightArrow">
            <a:avLst>
              <a:gd name="adj1" fmla="val 50000"/>
              <a:gd name="adj2" fmla="val 25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Стрелка вправо 88"/>
          <p:cNvSpPr/>
          <p:nvPr/>
        </p:nvSpPr>
        <p:spPr>
          <a:xfrm>
            <a:off x="36512" y="4797152"/>
            <a:ext cx="9144000" cy="1772816"/>
          </a:xfrm>
          <a:prstGeom prst="rightArrow">
            <a:avLst>
              <a:gd name="adj1" fmla="val 50000"/>
              <a:gd name="adj2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Реализация Плана-графика поэтапного (поквартального)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замещения потребности работодателей в иностранных работниках гражданами РФ в 2014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gray">
          <a:xfrm>
            <a:off x="611560" y="2596262"/>
            <a:ext cx="7992889" cy="36933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 anchor="ctr">
            <a:spAutoFit/>
            <a:flatTx/>
          </a:bodyPr>
          <a:lstStyle/>
          <a:p>
            <a:endParaRPr lang="ru-RU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ltGray">
          <a:xfrm>
            <a:off x="3491881" y="3068961"/>
            <a:ext cx="2448272" cy="1512168"/>
          </a:xfrm>
          <a:prstGeom prst="bevel">
            <a:avLst>
              <a:gd name="adj" fmla="val 1648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ltGray">
          <a:xfrm>
            <a:off x="6012161" y="3077244"/>
            <a:ext cx="2592288" cy="1503884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611561" y="3068961"/>
            <a:ext cx="2808312" cy="1508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1 января 2014 г.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Омскую область прибыли свыше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9,5 тыс. человек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3491881" y="3140968"/>
            <a:ext cx="2448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68 %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прибывших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граждан трудоустроены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6012160" y="3206863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Объем финансирования 30,4 млн. руб.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ltGray">
          <a:xfrm>
            <a:off x="539552" y="1196752"/>
            <a:ext cx="7992888" cy="1124198"/>
          </a:xfrm>
          <a:prstGeom prst="roundRect">
            <a:avLst>
              <a:gd name="adj" fmla="val 2452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Государственная программа Российской Федерации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по переселению соотечественников в Омскую область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0" y="4892967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2014 – 2020 годов в рамках государственной программы «Доступная среда» планируется привлечь в Омскую область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7 200 соотечественников.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Объем финансирования в 2014 году – 28,1 млн. руб.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1484784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971600" y="1003375"/>
            <a:ext cx="8172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Социальные стандарты</a:t>
            </a:r>
            <a:endParaRPr lang="ru-RU" sz="4400" b="1" cap="none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ltGray">
          <a:xfrm>
            <a:off x="251520" y="1901552"/>
            <a:ext cx="3312368" cy="3399656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2132856"/>
            <a:ext cx="3240360" cy="2934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Закон Омской области от 8 апреля 2013 года № 1529-ОЗ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 внесении изменений в Закон Омской области от 29 декабря 2011 года № 328-ОЗ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 потребительской корзине в Омской области»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9872" y="1772816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</a:rPr>
              <a:t>ИЗМЕНЕНИЯ:</a:t>
            </a:r>
            <a:endParaRPr lang="ru-RU" sz="2800" b="1" cap="none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2420888"/>
            <a:ext cx="4536504" cy="93610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объемов потребления продуктовой части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87416" y="3573016"/>
            <a:ext cx="4501008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расчет объема средств на непродовольственные товары и услуги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58924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Показатель «Величина прожиточного минимума» -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место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Сибирском федеральном округе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347864" y="263691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3347864" y="3808464"/>
            <a:ext cx="576064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971600" y="1052736"/>
            <a:ext cx="817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Развитие социального партнерства</a:t>
            </a:r>
            <a:endParaRPr lang="ru-RU" sz="3600" b="1" cap="none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31572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2014 году при областной трехсторонней комиссии запланировано создание арбитража для рассмотрения трудовых споров, усиления работы по легализации трудовых отношений и заработной платы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1556792"/>
            <a:ext cx="1296144" cy="1440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944882" y="2145161"/>
            <a:ext cx="3401949" cy="31335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000" b="1">
              <a:latin typeface="Bookman Old Style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gray">
          <a:xfrm>
            <a:off x="894567" y="2636912"/>
            <a:ext cx="3533417" cy="2033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003366"/>
              </a:solidFill>
              <a:latin typeface="Bookman Old Style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Соглашение</a:t>
            </a: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социальном партнерстве</a:t>
            </a: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2013 – 2015 годы</a:t>
            </a:r>
            <a:endParaRPr lang="en-US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4499992" y="2017301"/>
            <a:ext cx="3863136" cy="3264487"/>
            <a:chOff x="3040" y="1252"/>
            <a:chExt cx="2096" cy="22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5" name="Rectangle 13"/>
            <p:cNvSpPr>
              <a:spLocks noChangeArrowheads="1"/>
            </p:cNvSpPr>
            <p:nvPr/>
          </p:nvSpPr>
          <p:spPr bwMode="gray">
            <a:xfrm>
              <a:off x="3040" y="1344"/>
              <a:ext cx="2096" cy="220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 b="1">
                <a:latin typeface="Bookman Old Style" pitchFamily="18" charset="0"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gray">
            <a:xfrm>
              <a:off x="3111" y="1252"/>
              <a:ext cx="1980" cy="1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000" b="1" dirty="0">
                <a:solidFill>
                  <a:srgbClr val="006699"/>
                </a:solidFill>
                <a:latin typeface="Bookman Old Style" pitchFamily="18" charset="0"/>
              </a:endParaRPr>
            </a:p>
            <a:p>
              <a:pPr algn="ctr"/>
              <a:r>
                <a:rPr lang="ru-RU" sz="2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Соглашение</a:t>
              </a:r>
            </a:p>
            <a:p>
              <a:pPr algn="ctr"/>
              <a:r>
                <a:rPr lang="ru-RU" sz="2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 минимальной заработной плате</a:t>
              </a:r>
              <a:endPara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644008" y="3429000"/>
            <a:ext cx="3600400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Увеличение с 1 января 2014 года  минимальной заработной платы для работников внебюджетной сферы (кроме сельского хозяйства) до 6 387 руб.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577205" y="1746682"/>
            <a:ext cx="7401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</a:t>
            </a:r>
          </a:p>
          <a:p>
            <a:pPr algn="ctr"/>
            <a:r>
              <a:rPr lang="ru-RU" sz="5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</a:t>
            </a:r>
            <a:endParaRPr lang="ru-RU" sz="5400" b="1" cap="none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http://www.rostobr.ru/upload/medialibrary/1b8/quwoffbkygclgajbejusebvicz%20xzidczyy%20ndeoocvqnbrxcw%20hwolykua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664296" cy="1936751"/>
          </a:xfrm>
          <a:prstGeom prst="rect">
            <a:avLst/>
          </a:prstGeom>
          <a:noFill/>
        </p:spPr>
      </p:pic>
      <p:pic>
        <p:nvPicPr>
          <p:cNvPr id="50180" name="Picture 4" descr="http://trinityumc1822.org/images/nursinghomevis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984778"/>
            <a:ext cx="2952328" cy="1964502"/>
          </a:xfrm>
          <a:prstGeom prst="rect">
            <a:avLst/>
          </a:prstGeom>
          <a:noFill/>
        </p:spPr>
      </p:pic>
      <p:pic>
        <p:nvPicPr>
          <p:cNvPr id="50182" name="Picture 6" descr="http://sovsibir.ru/up/2011/005/005-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05064"/>
            <a:ext cx="2913691" cy="1947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6"/>
          <p:cNvGrpSpPr>
            <a:grpSpLocks/>
          </p:cNvGrpSpPr>
          <p:nvPr/>
        </p:nvGrpSpPr>
        <p:grpSpPr bwMode="auto">
          <a:xfrm>
            <a:off x="1115616" y="4870486"/>
            <a:ext cx="2706373" cy="1582850"/>
            <a:chOff x="1082" y="2355"/>
            <a:chExt cx="3406" cy="1993"/>
          </a:xfrm>
        </p:grpSpPr>
        <p:sp>
          <p:nvSpPr>
            <p:cNvPr id="43" name="Freeform 7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97525" y="4437112"/>
            <a:ext cx="2706373" cy="1582850"/>
            <a:chOff x="1082" y="2355"/>
            <a:chExt cx="3406" cy="1993"/>
          </a:xfrm>
        </p:grpSpPr>
        <p:sp>
          <p:nvSpPr>
            <p:cNvPr id="30" name="Freeform 7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74402" y="4051386"/>
            <a:ext cx="2706373" cy="1582850"/>
            <a:chOff x="1082" y="2355"/>
            <a:chExt cx="3406" cy="1993"/>
          </a:xfrm>
        </p:grpSpPr>
        <p:sp>
          <p:nvSpPr>
            <p:cNvPr id="1166343" name="Freeform 7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4" name="Freeform 8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5" name="Freeform 9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16397" y="3664608"/>
            <a:ext cx="2802519" cy="1582850"/>
            <a:chOff x="1082" y="2355"/>
            <a:chExt cx="3406" cy="1993"/>
          </a:xfrm>
        </p:grpSpPr>
        <p:sp>
          <p:nvSpPr>
            <p:cNvPr id="1166347" name="Freeform 11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B2B2B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8" name="Freeform 12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9" name="Freeform 13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B4B4B4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57597" y="3264329"/>
            <a:ext cx="2902637" cy="1582850"/>
            <a:chOff x="1082" y="2355"/>
            <a:chExt cx="3406" cy="1993"/>
          </a:xfrm>
        </p:grpSpPr>
        <p:sp>
          <p:nvSpPr>
            <p:cNvPr id="1166351" name="Freeform 15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2" name="Freeform 16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3" name="Freeform 17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99592" y="2862461"/>
            <a:ext cx="3003550" cy="1582850"/>
            <a:chOff x="1082" y="2355"/>
            <a:chExt cx="3406" cy="1993"/>
          </a:xfrm>
        </p:grpSpPr>
        <p:sp>
          <p:nvSpPr>
            <p:cNvPr id="1166355" name="Freeform 19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6" name="Freeform 20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7" name="Freeform 21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gradFill rotWithShape="1">
              <a:gsLst>
                <a:gs pos="0">
                  <a:srgbClr val="F8F8F8">
                    <a:gamma/>
                    <a:shade val="86275"/>
                    <a:invGamma/>
                  </a:srgbClr>
                </a:gs>
                <a:gs pos="100000">
                  <a:srgbClr val="F8F8F8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66358" name="AutoShape 22"/>
          <p:cNvSpPr>
            <a:spLocks/>
          </p:cNvSpPr>
          <p:nvPr/>
        </p:nvSpPr>
        <p:spPr bwMode="blackWhite">
          <a:xfrm>
            <a:off x="4641329" y="2170311"/>
            <a:ext cx="4251151" cy="515938"/>
          </a:xfrm>
          <a:prstGeom prst="callout2">
            <a:avLst>
              <a:gd name="adj1" fmla="val 49773"/>
              <a:gd name="adj2" fmla="val -2247"/>
              <a:gd name="adj3" fmla="val 58980"/>
              <a:gd name="adj4" fmla="val -11252"/>
              <a:gd name="adj5" fmla="val 265847"/>
              <a:gd name="adj6" fmla="val -24722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Меры социальной поддержки отдельных категорий граждан</a:t>
            </a:r>
            <a:endParaRPr lang="en-US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66359" name="AutoShape 23"/>
          <p:cNvSpPr>
            <a:spLocks/>
          </p:cNvSpPr>
          <p:nvPr/>
        </p:nvSpPr>
        <p:spPr bwMode="blackWhite">
          <a:xfrm>
            <a:off x="4627042" y="2883099"/>
            <a:ext cx="3900487" cy="522287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200306"/>
              <a:gd name="adj6" fmla="val -22060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folHlink"/>
                </a:solidFill>
                <a:latin typeface="Arial" charset="0"/>
              </a:rPr>
              <a:t>Социальные выплаты</a:t>
            </a:r>
            <a:endParaRPr lang="en-US" sz="2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66360" name="AutoShape 24"/>
          <p:cNvSpPr>
            <a:spLocks/>
          </p:cNvSpPr>
          <p:nvPr/>
        </p:nvSpPr>
        <p:spPr bwMode="blackWhite">
          <a:xfrm>
            <a:off x="4619104" y="4419898"/>
            <a:ext cx="3865563" cy="449262"/>
          </a:xfrm>
          <a:prstGeom prst="callout2">
            <a:avLst>
              <a:gd name="adj1" fmla="val -22139"/>
              <a:gd name="adj2" fmla="val -743"/>
              <a:gd name="adj3" fmla="val 25440"/>
              <a:gd name="adj4" fmla="val -13551"/>
              <a:gd name="adj5" fmla="val 81340"/>
              <a:gd name="adj6" fmla="val -2796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Меры социальной поддержки по оплате ЖКУ и предоставления субсидий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66361" name="AutoShape 25"/>
          <p:cNvSpPr>
            <a:spLocks/>
          </p:cNvSpPr>
          <p:nvPr/>
        </p:nvSpPr>
        <p:spPr bwMode="blackWhite">
          <a:xfrm>
            <a:off x="4619104" y="3584774"/>
            <a:ext cx="3879850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157894"/>
              <a:gd name="adj6" fmla="val -2475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accent1"/>
                </a:solidFill>
                <a:latin typeface="Arial" charset="0"/>
              </a:rPr>
              <a:t>Социальная поддержка семей, имеющих детей</a:t>
            </a:r>
            <a:endParaRPr lang="en-US" sz="20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3" name="AutoShape 24"/>
          <p:cNvSpPr>
            <a:spLocks/>
          </p:cNvSpPr>
          <p:nvPr/>
        </p:nvSpPr>
        <p:spPr bwMode="blackWhite">
          <a:xfrm>
            <a:off x="4595986" y="5356002"/>
            <a:ext cx="4548014" cy="449262"/>
          </a:xfrm>
          <a:prstGeom prst="callout2">
            <a:avLst>
              <a:gd name="adj1" fmla="val -24783"/>
              <a:gd name="adj2" fmla="val -405"/>
              <a:gd name="adj3" fmla="val -35356"/>
              <a:gd name="adj4" fmla="val -13551"/>
              <a:gd name="adj5" fmla="val -16462"/>
              <a:gd name="adj6" fmla="val -24276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rgbClr val="FF9900"/>
                </a:solidFill>
                <a:latin typeface="Arial" charset="0"/>
              </a:rPr>
              <a:t>Реализация проекта «Универсальная электронная карта»</a:t>
            </a:r>
            <a:endParaRPr lang="en-US" sz="2000" b="1" dirty="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3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980728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Социальная поддержка населения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9" name="Picture 8" descr="n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990600" cy="1447800"/>
          </a:xfrm>
          <a:prstGeom prst="rect">
            <a:avLst/>
          </a:prstGeom>
          <a:noFill/>
        </p:spPr>
      </p:pic>
      <p:sp>
        <p:nvSpPr>
          <p:cNvPr id="40" name="AutoShape 24"/>
          <p:cNvSpPr>
            <a:spLocks/>
          </p:cNvSpPr>
          <p:nvPr/>
        </p:nvSpPr>
        <p:spPr bwMode="blackWhite">
          <a:xfrm>
            <a:off x="4572000" y="6220098"/>
            <a:ext cx="4548014" cy="449262"/>
          </a:xfrm>
          <a:prstGeom prst="callout2">
            <a:avLst>
              <a:gd name="adj1" fmla="val 41299"/>
              <a:gd name="adj2" fmla="val -1188"/>
              <a:gd name="adj3" fmla="val -35356"/>
              <a:gd name="adj4" fmla="val -13551"/>
              <a:gd name="adj5" fmla="val -130124"/>
              <a:gd name="adj6" fmla="val -20620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Создание МФЦ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жилые.jpg"/>
          <p:cNvPicPr>
            <a:picLocks noChangeAspect="1"/>
          </p:cNvPicPr>
          <p:nvPr/>
        </p:nvPicPr>
        <p:blipFill>
          <a:blip r:embed="rId2" cstate="print"/>
          <a:srcRect b="2244"/>
          <a:stretch>
            <a:fillRect/>
          </a:stretch>
        </p:blipFill>
        <p:spPr>
          <a:xfrm>
            <a:off x="9324528" y="2420888"/>
            <a:ext cx="2795803" cy="1944216"/>
          </a:xfrm>
          <a:prstGeom prst="rect">
            <a:avLst/>
          </a:prstGeom>
        </p:spPr>
      </p:pic>
      <p:pic>
        <p:nvPicPr>
          <p:cNvPr id="6" name="Рисунок 5" descr="moyasemia.jpg"/>
          <p:cNvPicPr>
            <a:picLocks noChangeAspect="1"/>
          </p:cNvPicPr>
          <p:nvPr/>
        </p:nvPicPr>
        <p:blipFill>
          <a:blip r:embed="rId3" cstate="print"/>
          <a:srcRect b="4921"/>
          <a:stretch>
            <a:fillRect/>
          </a:stretch>
        </p:blipFill>
        <p:spPr>
          <a:xfrm>
            <a:off x="9324528" y="404664"/>
            <a:ext cx="2726432" cy="1944216"/>
          </a:xfrm>
          <a:prstGeom prst="rect">
            <a:avLst/>
          </a:prstGeom>
        </p:spPr>
      </p:pic>
      <p:pic>
        <p:nvPicPr>
          <p:cNvPr id="7" name="Рисунок 6" descr="23da450944f0818162562a06dc76150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4528" y="4437112"/>
            <a:ext cx="2808312" cy="19442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1844825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2060849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308322" y="1386643"/>
            <a:ext cx="39393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Создание МФЦ</a:t>
            </a:r>
            <a:endParaRPr lang="ru-RU" sz="4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71" name="Рисунок 70" descr="тру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492896" y="548680"/>
            <a:ext cx="2818291" cy="1584176"/>
          </a:xfrm>
          <a:prstGeom prst="rect">
            <a:avLst/>
          </a:prstGeom>
        </p:spPr>
      </p:pic>
      <p:pic>
        <p:nvPicPr>
          <p:cNvPr id="74" name="Рисунок 73" descr="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996952" y="4437112"/>
            <a:ext cx="2327920" cy="1745940"/>
          </a:xfrm>
          <a:prstGeom prst="rect">
            <a:avLst/>
          </a:prstGeom>
        </p:spPr>
      </p:pic>
      <p:sp>
        <p:nvSpPr>
          <p:cNvPr id="29" name="Oval 14"/>
          <p:cNvSpPr>
            <a:spLocks noChangeArrowheads="1"/>
          </p:cNvSpPr>
          <p:nvPr/>
        </p:nvSpPr>
        <p:spPr bwMode="gray">
          <a:xfrm>
            <a:off x="5236170" y="2504282"/>
            <a:ext cx="2971800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524202" y="3441195"/>
            <a:ext cx="230425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Уполномоченный МФЦ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6812235" y="2145507"/>
            <a:ext cx="1000125" cy="977900"/>
            <a:chOff x="480" y="1200"/>
            <a:chExt cx="1042" cy="1019"/>
          </a:xfrm>
        </p:grpSpPr>
        <p:pic>
          <p:nvPicPr>
            <p:cNvPr id="34" name="Picture 47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480" y="1200"/>
              <a:ext cx="1042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val 48"/>
            <p:cNvSpPr>
              <a:spLocks noChangeArrowheads="1"/>
            </p:cNvSpPr>
            <p:nvPr/>
          </p:nvSpPr>
          <p:spPr bwMode="gray">
            <a:xfrm>
              <a:off x="480" y="120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54118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</a:endParaRPr>
            </a:p>
          </p:txBody>
        </p:sp>
      </p:grpSp>
      <p:sp>
        <p:nvSpPr>
          <p:cNvPr id="36" name="Text Box 50"/>
          <p:cNvSpPr txBox="1">
            <a:spLocks noChangeArrowheads="1"/>
          </p:cNvSpPr>
          <p:nvPr/>
        </p:nvSpPr>
        <p:spPr bwMode="white">
          <a:xfrm>
            <a:off x="6708799" y="2355057"/>
            <a:ext cx="11916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8F8F8"/>
                </a:solidFill>
              </a:rPr>
              <a:t>Ленинский район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38" name="Group 46"/>
          <p:cNvGrpSpPr>
            <a:grpSpLocks/>
          </p:cNvGrpSpPr>
          <p:nvPr/>
        </p:nvGrpSpPr>
        <p:grpSpPr bwMode="auto">
          <a:xfrm>
            <a:off x="6814145" y="4755357"/>
            <a:ext cx="1000125" cy="977900"/>
            <a:chOff x="480" y="1200"/>
            <a:chExt cx="1042" cy="1019"/>
          </a:xfrm>
        </p:grpSpPr>
        <p:pic>
          <p:nvPicPr>
            <p:cNvPr id="40" name="Picture 47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480" y="1200"/>
              <a:ext cx="1042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Oval 48"/>
            <p:cNvSpPr>
              <a:spLocks noChangeArrowheads="1"/>
            </p:cNvSpPr>
            <p:nvPr/>
          </p:nvSpPr>
          <p:spPr bwMode="gray">
            <a:xfrm>
              <a:off x="480" y="120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54118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</a:endParaRPr>
            </a:p>
          </p:txBody>
        </p:sp>
      </p:grpSp>
      <p:sp>
        <p:nvSpPr>
          <p:cNvPr id="42" name="Text Box 50"/>
          <p:cNvSpPr txBox="1">
            <a:spLocks noChangeArrowheads="1"/>
          </p:cNvSpPr>
          <p:nvPr/>
        </p:nvSpPr>
        <p:spPr bwMode="white">
          <a:xfrm>
            <a:off x="6604322" y="4964907"/>
            <a:ext cx="136815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F8F8F8"/>
                </a:solidFill>
              </a:rPr>
              <a:t>Октябрьски</a:t>
            </a:r>
            <a:r>
              <a:rPr lang="ru-RU" sz="1600" dirty="0" smtClean="0">
                <a:solidFill>
                  <a:srgbClr val="F8F8F8"/>
                </a:solidFill>
              </a:rPr>
              <a:t>й район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44" name="Group 46"/>
          <p:cNvGrpSpPr>
            <a:grpSpLocks/>
          </p:cNvGrpSpPr>
          <p:nvPr/>
        </p:nvGrpSpPr>
        <p:grpSpPr bwMode="auto">
          <a:xfrm>
            <a:off x="7661870" y="3517107"/>
            <a:ext cx="1000125" cy="977900"/>
            <a:chOff x="480" y="1200"/>
            <a:chExt cx="1042" cy="1019"/>
          </a:xfrm>
        </p:grpSpPr>
        <p:pic>
          <p:nvPicPr>
            <p:cNvPr id="46" name="Picture 47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480" y="1200"/>
              <a:ext cx="1042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Oval 48"/>
            <p:cNvSpPr>
              <a:spLocks noChangeArrowheads="1"/>
            </p:cNvSpPr>
            <p:nvPr/>
          </p:nvSpPr>
          <p:spPr bwMode="gray">
            <a:xfrm>
              <a:off x="480" y="120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54118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</a:endParaRPr>
            </a:p>
          </p:txBody>
        </p:sp>
      </p:grpSp>
      <p:sp>
        <p:nvSpPr>
          <p:cNvPr id="48" name="Text Box 50"/>
          <p:cNvSpPr txBox="1">
            <a:spLocks noChangeArrowheads="1"/>
          </p:cNvSpPr>
          <p:nvPr/>
        </p:nvSpPr>
        <p:spPr bwMode="white">
          <a:xfrm>
            <a:off x="7612434" y="3726657"/>
            <a:ext cx="113603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8F8F8"/>
                </a:solidFill>
              </a:rPr>
              <a:t>Кировский район</a:t>
            </a:r>
            <a:endParaRPr lang="en-US" sz="1600" dirty="0">
              <a:solidFill>
                <a:srgbClr val="F8F8F8"/>
              </a:solidFill>
            </a:endParaRPr>
          </a:p>
        </p:txBody>
      </p:sp>
      <p:pic>
        <p:nvPicPr>
          <p:cNvPr id="57346" name="Рисунок 4" descr="D:\Мои документы\Desktop\12 сентября_2012\12.2010\mfc-do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86450">
            <a:off x="471244" y="979614"/>
            <a:ext cx="1068047" cy="8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46"/>
          <p:cNvGrpSpPr>
            <a:grpSpLocks/>
          </p:cNvGrpSpPr>
          <p:nvPr/>
        </p:nvGrpSpPr>
        <p:grpSpPr bwMode="auto">
          <a:xfrm>
            <a:off x="5085680" y="2451101"/>
            <a:ext cx="1000125" cy="977900"/>
            <a:chOff x="480" y="1200"/>
            <a:chExt cx="1042" cy="1019"/>
          </a:xfrm>
        </p:grpSpPr>
        <p:pic>
          <p:nvPicPr>
            <p:cNvPr id="53" name="Picture 47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480" y="1200"/>
              <a:ext cx="1042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Oval 48"/>
            <p:cNvSpPr>
              <a:spLocks noChangeArrowheads="1"/>
            </p:cNvSpPr>
            <p:nvPr/>
          </p:nvSpPr>
          <p:spPr bwMode="gray">
            <a:xfrm>
              <a:off x="480" y="120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54118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</a:endParaRPr>
            </a:p>
          </p:txBody>
        </p:sp>
      </p:grpSp>
      <p:sp>
        <p:nvSpPr>
          <p:cNvPr id="55" name="Text Box 50"/>
          <p:cNvSpPr txBox="1">
            <a:spLocks noChangeArrowheads="1"/>
          </p:cNvSpPr>
          <p:nvPr/>
        </p:nvSpPr>
        <p:spPr bwMode="white">
          <a:xfrm>
            <a:off x="4948138" y="2761765"/>
            <a:ext cx="122413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F8F8F8"/>
                </a:solidFill>
              </a:rPr>
              <a:t>Центральный район</a:t>
            </a:r>
            <a:endParaRPr lang="en-US" sz="1400" dirty="0">
              <a:solidFill>
                <a:srgbClr val="F8F8F8"/>
              </a:solidFill>
            </a:endParaRPr>
          </a:p>
        </p:txBody>
      </p:sp>
      <p:grpSp>
        <p:nvGrpSpPr>
          <p:cNvPr id="57" name="Group 46"/>
          <p:cNvGrpSpPr>
            <a:grpSpLocks/>
          </p:cNvGrpSpPr>
          <p:nvPr/>
        </p:nvGrpSpPr>
        <p:grpSpPr bwMode="auto">
          <a:xfrm>
            <a:off x="5013672" y="4221089"/>
            <a:ext cx="1000125" cy="977900"/>
            <a:chOff x="480" y="1200"/>
            <a:chExt cx="1042" cy="1019"/>
          </a:xfrm>
          <a:noFill/>
        </p:grpSpPr>
        <p:pic>
          <p:nvPicPr>
            <p:cNvPr id="59" name="Picture 47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480" y="1200"/>
              <a:ext cx="1042" cy="1016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</p:spPr>
        </p:pic>
        <p:sp>
          <p:nvSpPr>
            <p:cNvPr id="60" name="Oval 48"/>
            <p:cNvSpPr>
              <a:spLocks noChangeArrowheads="1"/>
            </p:cNvSpPr>
            <p:nvPr/>
          </p:nvSpPr>
          <p:spPr bwMode="gray">
            <a:xfrm>
              <a:off x="480" y="1200"/>
              <a:ext cx="1035" cy="1019"/>
            </a:xfrm>
            <a:prstGeom prst="ellipse">
              <a:avLst/>
            </a:prstGeom>
            <a:grpFill/>
            <a:ln w="38100" algn="ctr">
              <a:solidFill>
                <a:srgbClr val="7030A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</a:endParaRPr>
            </a:p>
          </p:txBody>
        </p:sp>
      </p:grpSp>
      <p:sp>
        <p:nvSpPr>
          <p:cNvPr id="61" name="Text Box 50"/>
          <p:cNvSpPr txBox="1">
            <a:spLocks noChangeArrowheads="1"/>
          </p:cNvSpPr>
          <p:nvPr/>
        </p:nvSpPr>
        <p:spPr bwMode="white">
          <a:xfrm>
            <a:off x="4876130" y="4500410"/>
            <a:ext cx="12241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Советский район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>
            <a:off x="3419872" y="5013174"/>
            <a:ext cx="2232248" cy="1440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Rectangle 43"/>
          <p:cNvSpPr>
            <a:spLocks noChangeArrowheads="1"/>
          </p:cNvSpPr>
          <p:nvPr/>
        </p:nvSpPr>
        <p:spPr bwMode="black">
          <a:xfrm>
            <a:off x="3347864" y="4365104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Готовится</a:t>
            </a:r>
          </a:p>
          <a:p>
            <a:r>
              <a:rPr lang="ru-RU" b="1" dirty="0" smtClean="0"/>
              <a:t>к открытию</a:t>
            </a:r>
            <a:endParaRPr lang="en-US" b="1" dirty="0"/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Загнутый угол 75"/>
          <p:cNvSpPr/>
          <p:nvPr/>
        </p:nvSpPr>
        <p:spPr>
          <a:xfrm>
            <a:off x="251520" y="2492896"/>
            <a:ext cx="3024336" cy="3888432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51520" y="2636912"/>
            <a:ext cx="3024336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Реализация Указа Президента Российской Федерации № 601 «Об основных направлениях совершенствования системы государственного управления»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1844825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2060849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308322" y="1386643"/>
            <a:ext cx="39393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Создание МФЦ</a:t>
            </a:r>
            <a:endParaRPr lang="ru-RU" sz="4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57346" name="Рисунок 4" descr="D:\Мои документы\Desktop\12 сентября_2012\12.2010\mfc-d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6450">
            <a:off x="471244" y="979614"/>
            <a:ext cx="1068047" cy="8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15"/>
          <p:cNvSpPr>
            <a:spLocks noChangeArrowheads="1"/>
          </p:cNvSpPr>
          <p:nvPr/>
        </p:nvSpPr>
        <p:spPr bwMode="gray">
          <a:xfrm>
            <a:off x="611560" y="2636912"/>
            <a:ext cx="144016" cy="3384376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gray">
          <a:xfrm>
            <a:off x="467544" y="2780926"/>
            <a:ext cx="7992888" cy="6480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2013 год – заключены соглашения между МФЦ и 6 федеральными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органами при предоставлении гражданам 15 государственных услуг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3" name="AutoShape 7"/>
          <p:cNvSpPr>
            <a:spLocks noChangeArrowheads="1"/>
          </p:cNvSpPr>
          <p:nvPr/>
        </p:nvSpPr>
        <p:spPr bwMode="gray">
          <a:xfrm>
            <a:off x="467544" y="3573015"/>
            <a:ext cx="7992888" cy="6480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Из 96 услуг, оказываемых МФЦ, 81 услуга (84 %) относится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к сфере социальной защиты населения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5" name="AutoShape 7"/>
          <p:cNvSpPr>
            <a:spLocks noChangeArrowheads="1"/>
          </p:cNvSpPr>
          <p:nvPr/>
        </p:nvSpPr>
        <p:spPr bwMode="gray">
          <a:xfrm>
            <a:off x="467544" y="4365103"/>
            <a:ext cx="7992888" cy="6480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2013 год – зарегистрировано 369 тыс. обращений граждан в целях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получения государственных услуг, принято 287 тыс. заявлений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gray">
          <a:xfrm>
            <a:off x="467544" y="5229199"/>
            <a:ext cx="7992888" cy="6480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Сентябрь – декабрь 2013 года – зарегистрировано 852 обращения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граждан за предоставлением федеральных услуг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AutoShape 7"/>
          <p:cNvSpPr>
            <a:spLocks noChangeArrowheads="1"/>
          </p:cNvSpPr>
          <p:nvPr/>
        </p:nvSpPr>
        <p:spPr bwMode="gray">
          <a:xfrm>
            <a:off x="395536" y="1556793"/>
            <a:ext cx="4320480" cy="57606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 smtClean="0">
                <a:solidFill>
                  <a:srgbClr val="000000"/>
                </a:solidFill>
              </a:rPr>
              <a:t>открыты МФЦ в районах области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9992" y="188640"/>
            <a:ext cx="464400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251520" y="1772816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251520" y="2132856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539552" y="2132856"/>
            <a:ext cx="3816424" cy="1368152"/>
          </a:xfrm>
          <a:prstGeom prst="foldedCorner">
            <a:avLst/>
          </a:prstGeom>
          <a:noFill/>
          <a:ln w="57150">
            <a:solidFill>
              <a:srgbClr val="00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6444208" y="5085184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gray">
          <a:xfrm>
            <a:off x="7668344" y="4653136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black">
          <a:xfrm>
            <a:off x="6444208" y="4725144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Азово</a:t>
            </a:r>
            <a:endParaRPr lang="en-US" b="1" dirty="0"/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black">
          <a:xfrm>
            <a:off x="7740352" y="436510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Калачинск</a:t>
            </a:r>
            <a:endParaRPr lang="en-US" b="1" dirty="0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gray">
          <a:xfrm>
            <a:off x="8100392" y="5805264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black">
          <a:xfrm>
            <a:off x="7416824" y="5939988"/>
            <a:ext cx="176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Нововаршавка</a:t>
            </a:r>
            <a:endParaRPr lang="en-US" b="1" dirty="0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>
            <a:off x="6660232" y="3861048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black">
          <a:xfrm>
            <a:off x="6804248" y="371703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Саргатское</a:t>
            </a:r>
            <a:endParaRPr lang="en-US" b="1" dirty="0"/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black">
          <a:xfrm>
            <a:off x="6012160" y="335699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Тюкалинск</a:t>
            </a:r>
            <a:endParaRPr lang="en-US" b="1" dirty="0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5868144" y="3429000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276872"/>
            <a:ext cx="352839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распоряжения Правительства Омской области об организации МФЦ в районах области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4788024" y="1052736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7452320" y="1340768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black">
          <a:xfrm>
            <a:off x="7668344" y="119675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Тара</a:t>
            </a:r>
            <a:endParaRPr lang="en-US" b="1" dirty="0"/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black">
          <a:xfrm>
            <a:off x="4932040" y="980728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Усть - Ишим</a:t>
            </a:r>
            <a:endParaRPr lang="en-US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331640" y="260648"/>
            <a:ext cx="39393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Создание МФЦ</a:t>
            </a:r>
            <a:endParaRPr lang="ru-RU" sz="4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gray">
          <a:xfrm>
            <a:off x="5796136" y="2132856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black">
          <a:xfrm>
            <a:off x="5940152" y="205155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Большие Уки</a:t>
            </a:r>
            <a:endParaRPr lang="en-US" b="1" dirty="0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gray">
          <a:xfrm>
            <a:off x="7452320" y="5013176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black">
          <a:xfrm>
            <a:off x="7596336" y="4931876"/>
            <a:ext cx="1547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Кормиловка</a:t>
            </a:r>
            <a:endParaRPr lang="en-US" b="1" dirty="0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black">
          <a:xfrm>
            <a:off x="7092280" y="536392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Таврическое</a:t>
            </a:r>
            <a:endParaRPr lang="en-US" b="1" dirty="0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gray">
          <a:xfrm>
            <a:off x="6948264" y="5373217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251520" y="3861049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 w="38100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gray">
          <a:xfrm>
            <a:off x="395536" y="3789041"/>
            <a:ext cx="4320480" cy="57606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 smtClean="0">
                <a:solidFill>
                  <a:srgbClr val="000000"/>
                </a:solidFill>
              </a:rPr>
              <a:t>запланировано открытие МФЦ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до конца 2014 года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gray">
          <a:xfrm>
            <a:off x="5076056" y="4581128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 w="38100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gray">
          <a:xfrm>
            <a:off x="4860032" y="3861048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 w="38100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black">
          <a:xfrm>
            <a:off x="5004048" y="3789040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Называевск</a:t>
            </a:r>
            <a:endParaRPr lang="en-US" b="1" dirty="0"/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black">
          <a:xfrm>
            <a:off x="5220072" y="4581128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Исилькуль</a:t>
            </a:r>
            <a:endParaRPr lang="en-US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79512" y="4653136"/>
            <a:ext cx="43924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Все центры выплат будут перепрофилированы в МФЦ до конца 2015 года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428596" y="1124744"/>
            <a:ext cx="8358246" cy="918091"/>
            <a:chOff x="1344" y="1680"/>
            <a:chExt cx="2928" cy="448"/>
          </a:xfrm>
        </p:grpSpPr>
        <p:sp>
          <p:nvSpPr>
            <p:cNvPr id="46" name="Freeform 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CCF5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428596" y="2204864"/>
            <a:ext cx="8358246" cy="927224"/>
            <a:chOff x="1344" y="1680"/>
            <a:chExt cx="2928" cy="448"/>
          </a:xfrm>
        </p:grpSpPr>
        <p:sp>
          <p:nvSpPr>
            <p:cNvPr id="5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81766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18"/>
          <p:cNvGrpSpPr>
            <a:grpSpLocks/>
          </p:cNvGrpSpPr>
          <p:nvPr/>
        </p:nvGrpSpPr>
        <p:grpSpPr bwMode="auto">
          <a:xfrm>
            <a:off x="428596" y="3356992"/>
            <a:ext cx="8358246" cy="711200"/>
            <a:chOff x="1344" y="1680"/>
            <a:chExt cx="2928" cy="448"/>
          </a:xfrm>
        </p:grpSpPr>
        <p:sp>
          <p:nvSpPr>
            <p:cNvPr id="54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467544" y="119675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Стратегия социально-экономического развития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Омской области до 2025 года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7544" y="22768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Дорожная карта развития социального обслуживания населения на 2013 – 2018 годы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7544" y="348397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Государственные программы Омской области: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467543" y="4149080"/>
            <a:ext cx="3958110" cy="711200"/>
            <a:chOff x="1344" y="1680"/>
            <a:chExt cx="2928" cy="448"/>
          </a:xfrm>
        </p:grpSpPr>
        <p:sp>
          <p:nvSpPr>
            <p:cNvPr id="61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506492" y="4276060"/>
            <a:ext cx="392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«Доступная среда»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4644007" y="4149080"/>
            <a:ext cx="3958110" cy="711200"/>
            <a:chOff x="1344" y="1680"/>
            <a:chExt cx="2928" cy="448"/>
          </a:xfrm>
        </p:grpSpPr>
        <p:sp>
          <p:nvSpPr>
            <p:cNvPr id="65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4682956" y="4089266"/>
            <a:ext cx="392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«Социальная поддержка населения»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18"/>
          <p:cNvGrpSpPr>
            <a:grpSpLocks/>
          </p:cNvGrpSpPr>
          <p:nvPr/>
        </p:nvGrpSpPr>
        <p:grpSpPr bwMode="auto">
          <a:xfrm>
            <a:off x="539552" y="5013176"/>
            <a:ext cx="8136904" cy="711200"/>
            <a:chOff x="1344" y="1680"/>
            <a:chExt cx="2928" cy="448"/>
          </a:xfrm>
        </p:grpSpPr>
        <p:sp>
          <p:nvSpPr>
            <p:cNvPr id="69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«Регулирование отношений в сфере труда и занятости</a:t>
              </a:r>
            </a:p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населения Омской области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18"/>
          <p:cNvGrpSpPr>
            <a:grpSpLocks/>
          </p:cNvGrpSpPr>
          <p:nvPr/>
        </p:nvGrpSpPr>
        <p:grpSpPr bwMode="auto">
          <a:xfrm>
            <a:off x="611560" y="5814144"/>
            <a:ext cx="8136904" cy="711200"/>
            <a:chOff x="1344" y="1680"/>
            <a:chExt cx="2928" cy="448"/>
          </a:xfrm>
        </p:grpSpPr>
        <p:sp>
          <p:nvSpPr>
            <p:cNvPr id="72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80347" y="5821234"/>
            <a:ext cx="83595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«Оказание содействия добровольному переселению в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Омскую область соотечественников, проживающих за рубежом»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1844825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2060849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" y="962725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Реализация пилотного проекта по созданию МФЦ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на базе Центра развития бизнеса Сбербанка России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Oval 3"/>
          <p:cNvSpPr>
            <a:spLocks noChangeArrowheads="1"/>
          </p:cNvSpPr>
          <p:nvPr/>
        </p:nvSpPr>
        <p:spPr bwMode="ltGray">
          <a:xfrm>
            <a:off x="1237109" y="3662313"/>
            <a:ext cx="3781425" cy="1096962"/>
          </a:xfrm>
          <a:prstGeom prst="ellipse">
            <a:avLst/>
          </a:prstGeom>
          <a:solidFill>
            <a:srgbClr val="1C1C1C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" name="Arc 4"/>
          <p:cNvSpPr>
            <a:spLocks/>
          </p:cNvSpPr>
          <p:nvPr/>
        </p:nvSpPr>
        <p:spPr bwMode="gray">
          <a:xfrm rot="16200000">
            <a:off x="2651572" y="2185937"/>
            <a:ext cx="1316038" cy="35163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3380 w 43200"/>
              <a:gd name="T1" fmla="*/ 39705 h 43200"/>
              <a:gd name="T2" fmla="*/ 38438 w 43200"/>
              <a:gd name="T3" fmla="*/ 3512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stroke="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" name="Arc 5"/>
          <p:cNvSpPr>
            <a:spLocks/>
          </p:cNvSpPr>
          <p:nvPr/>
        </p:nvSpPr>
        <p:spPr bwMode="gray">
          <a:xfrm rot="16200000">
            <a:off x="2761109" y="2114501"/>
            <a:ext cx="1196975" cy="3384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692 w 43200"/>
              <a:gd name="T1" fmla="*/ 42002 h 43200"/>
              <a:gd name="T2" fmla="*/ 31490 w 43200"/>
              <a:gd name="T3" fmla="*/ 40803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3200" stroke="0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2353"/>
                  <a:invGamma/>
                </a:schemeClr>
              </a:gs>
            </a:gsLst>
            <a:lin ang="27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" name="Arc 6"/>
          <p:cNvSpPr>
            <a:spLocks/>
          </p:cNvSpPr>
          <p:nvPr/>
        </p:nvSpPr>
        <p:spPr bwMode="ltGray">
          <a:xfrm rot="16200000">
            <a:off x="2669034" y="2241501"/>
            <a:ext cx="1195387" cy="32623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027 w 43200"/>
              <a:gd name="T1" fmla="*/ 42175 h 42175"/>
              <a:gd name="T2" fmla="*/ 31490 w 43200"/>
              <a:gd name="T3" fmla="*/ 40803 h 42175"/>
              <a:gd name="T4" fmla="*/ 21600 w 43200"/>
              <a:gd name="T5" fmla="*/ 21600 h 4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175" fill="none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2175" stroke="0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2" name="Arc 7"/>
          <p:cNvSpPr>
            <a:spLocks/>
          </p:cNvSpPr>
          <p:nvPr/>
        </p:nvSpPr>
        <p:spPr bwMode="gray">
          <a:xfrm rot="16200000">
            <a:off x="2607916" y="2283569"/>
            <a:ext cx="1227137" cy="31527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943 w 43200"/>
              <a:gd name="T1" fmla="*/ 37466 h 40803"/>
              <a:gd name="T2" fmla="*/ 31490 w 43200"/>
              <a:gd name="T3" fmla="*/ 40803 h 40803"/>
              <a:gd name="T4" fmla="*/ 21600 w 43200"/>
              <a:gd name="T5" fmla="*/ 21600 h 40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803" fill="none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stroke="0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392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" name="Line 10"/>
          <p:cNvSpPr>
            <a:spLocks noChangeShapeType="1"/>
          </p:cNvSpPr>
          <p:nvPr/>
        </p:nvSpPr>
        <p:spPr bwMode="auto">
          <a:xfrm>
            <a:off x="4894709" y="4057600"/>
            <a:ext cx="0" cy="160338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6" name="Line 11"/>
          <p:cNvSpPr>
            <a:spLocks noChangeShapeType="1"/>
          </p:cNvSpPr>
          <p:nvPr/>
        </p:nvSpPr>
        <p:spPr bwMode="auto">
          <a:xfrm flipH="1">
            <a:off x="4535934" y="4281438"/>
            <a:ext cx="0" cy="112712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7" name="Line 12"/>
          <p:cNvSpPr>
            <a:spLocks noChangeShapeType="1"/>
          </p:cNvSpPr>
          <p:nvPr/>
        </p:nvSpPr>
        <p:spPr bwMode="gray">
          <a:xfrm flipH="1">
            <a:off x="2591247" y="3841700"/>
            <a:ext cx="879475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8" name="Arc 13"/>
          <p:cNvSpPr>
            <a:spLocks/>
          </p:cNvSpPr>
          <p:nvPr/>
        </p:nvSpPr>
        <p:spPr bwMode="gray">
          <a:xfrm rot="16200000">
            <a:off x="2625378" y="1913681"/>
            <a:ext cx="1533525" cy="3929063"/>
          </a:xfrm>
          <a:custGeom>
            <a:avLst/>
            <a:gdLst>
              <a:gd name="G0" fmla="+- 19812 0 0"/>
              <a:gd name="G1" fmla="+- 21600 0 0"/>
              <a:gd name="G2" fmla="+- 21600 0 0"/>
              <a:gd name="T0" fmla="*/ 0 w 41412"/>
              <a:gd name="T1" fmla="*/ 12994 h 41573"/>
              <a:gd name="T2" fmla="*/ 28035 w 41412"/>
              <a:gd name="T3" fmla="*/ 41573 h 41573"/>
              <a:gd name="T4" fmla="*/ 19812 w 41412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12" h="41573" fill="none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</a:path>
              <a:path w="41412" h="41573" stroke="0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  <a:lnTo>
                  <a:pt x="19812" y="216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137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9" name="Freeform 14"/>
          <p:cNvSpPr>
            <a:spLocks/>
          </p:cNvSpPr>
          <p:nvPr/>
        </p:nvSpPr>
        <p:spPr bwMode="gray">
          <a:xfrm>
            <a:off x="5199509" y="3371800"/>
            <a:ext cx="195263" cy="255588"/>
          </a:xfrm>
          <a:custGeom>
            <a:avLst/>
            <a:gdLst/>
            <a:ahLst/>
            <a:cxnLst>
              <a:cxn ang="0">
                <a:pos x="133" y="72"/>
              </a:cxn>
              <a:cxn ang="0">
                <a:pos x="141" y="161"/>
              </a:cxn>
              <a:cxn ang="0">
                <a:pos x="15" y="186"/>
              </a:cxn>
              <a:cxn ang="0">
                <a:pos x="0" y="0"/>
              </a:cxn>
              <a:cxn ang="0">
                <a:pos x="133" y="72"/>
              </a:cxn>
            </a:cxnLst>
            <a:rect l="0" t="0" r="r" b="b"/>
            <a:pathLst>
              <a:path w="141" h="186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0" name="Arc 15"/>
          <p:cNvSpPr>
            <a:spLocks/>
          </p:cNvSpPr>
          <p:nvPr/>
        </p:nvSpPr>
        <p:spPr bwMode="gray">
          <a:xfrm rot="16200000">
            <a:off x="2639666" y="1767631"/>
            <a:ext cx="1524000" cy="3932237"/>
          </a:xfrm>
          <a:custGeom>
            <a:avLst/>
            <a:gdLst>
              <a:gd name="G0" fmla="+- 19534 0 0"/>
              <a:gd name="G1" fmla="+- 21600 0 0"/>
              <a:gd name="G2" fmla="+- 21600 0 0"/>
              <a:gd name="T0" fmla="*/ 0 w 41134"/>
              <a:gd name="T1" fmla="*/ 12382 h 41573"/>
              <a:gd name="T2" fmla="*/ 27757 w 41134"/>
              <a:gd name="T3" fmla="*/ 41573 h 41573"/>
              <a:gd name="T4" fmla="*/ 19534 w 41134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4" h="41573" fill="none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</a:path>
              <a:path w="41134" h="41573" stroke="0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  <a:lnTo>
                  <a:pt x="19534" y="216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 w="19050">
            <a:noFill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62" name="AutoShape 17"/>
          <p:cNvCxnSpPr>
            <a:cxnSpLocks noChangeShapeType="1"/>
          </p:cNvCxnSpPr>
          <p:nvPr/>
        </p:nvCxnSpPr>
        <p:spPr bwMode="auto">
          <a:xfrm rot="10800000" flipV="1">
            <a:off x="3832672" y="2605038"/>
            <a:ext cx="2093912" cy="766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3" name="AutoShape 18"/>
          <p:cNvCxnSpPr>
            <a:cxnSpLocks noChangeShapeType="1"/>
          </p:cNvCxnSpPr>
          <p:nvPr/>
        </p:nvCxnSpPr>
        <p:spPr bwMode="auto">
          <a:xfrm rot="10800000">
            <a:off x="4996309" y="3829000"/>
            <a:ext cx="1062038" cy="158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7" name="Rectangle 23"/>
          <p:cNvSpPr>
            <a:spLocks noChangeArrowheads="1"/>
          </p:cNvSpPr>
          <p:nvPr/>
        </p:nvSpPr>
        <p:spPr bwMode="gray">
          <a:xfrm>
            <a:off x="5652120" y="2204864"/>
            <a:ext cx="3168352" cy="9666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Сокращение сроков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регистрации предприятий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до 10 рабочих дней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0" name="Rectangle 26"/>
          <p:cNvSpPr>
            <a:spLocks noChangeArrowheads="1"/>
          </p:cNvSpPr>
          <p:nvPr/>
        </p:nvSpPr>
        <p:spPr bwMode="gray">
          <a:xfrm>
            <a:off x="5652120" y="3284984"/>
            <a:ext cx="3168352" cy="791957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Рост и развитие малого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предпринимательства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6" name="Rectangle 32"/>
          <p:cNvSpPr>
            <a:spLocks noChangeArrowheads="1"/>
          </p:cNvSpPr>
          <p:nvPr/>
        </p:nvSpPr>
        <p:spPr bwMode="gray">
          <a:xfrm>
            <a:off x="107504" y="4864050"/>
            <a:ext cx="3384376" cy="1589286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27451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Оказание полного спектра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государственных услуг для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субъектов малого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предпринимательства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по принципу «одного» окна 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77" name="AutoShape 33"/>
          <p:cNvCxnSpPr>
            <a:cxnSpLocks noChangeShapeType="1"/>
          </p:cNvCxnSpPr>
          <p:nvPr/>
        </p:nvCxnSpPr>
        <p:spPr bwMode="auto">
          <a:xfrm rot="16200000" flipV="1">
            <a:off x="5051871" y="3828903"/>
            <a:ext cx="560386" cy="1376112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8" name="AutoShape 34"/>
          <p:cNvCxnSpPr>
            <a:cxnSpLocks noChangeShapeType="1"/>
            <a:stCxn id="176" idx="3"/>
          </p:cNvCxnSpPr>
          <p:nvPr/>
        </p:nvCxnSpPr>
        <p:spPr bwMode="auto">
          <a:xfrm flipV="1">
            <a:off x="3491880" y="4346525"/>
            <a:ext cx="85998" cy="1312168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82" name="Group 38"/>
          <p:cNvGrpSpPr>
            <a:grpSpLocks/>
          </p:cNvGrpSpPr>
          <p:nvPr/>
        </p:nvGrpSpPr>
        <p:grpSpPr bwMode="auto">
          <a:xfrm>
            <a:off x="2162622" y="2552650"/>
            <a:ext cx="923925" cy="1123950"/>
            <a:chOff x="1008" y="1296"/>
            <a:chExt cx="891" cy="983"/>
          </a:xfrm>
        </p:grpSpPr>
        <p:grpSp>
          <p:nvGrpSpPr>
            <p:cNvPr id="183" name="Group 39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210" name="Freeform 40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/>
                <a:ahLst/>
                <a:cxnLst>
                  <a:cxn ang="0">
                    <a:pos x="327" y="12"/>
                  </a:cxn>
                  <a:cxn ang="0">
                    <a:pos x="52" y="439"/>
                  </a:cxn>
                  <a:cxn ang="0">
                    <a:pos x="584" y="439"/>
                  </a:cxn>
                  <a:cxn ang="0">
                    <a:pos x="327" y="12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11" name="Oval 41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184" name="Freeform 42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/>
              <a:ahLst/>
              <a:cxnLst>
                <a:cxn ang="0">
                  <a:pos x="327" y="12"/>
                </a:cxn>
                <a:cxn ang="0">
                  <a:pos x="52" y="439"/>
                </a:cxn>
                <a:cxn ang="0">
                  <a:pos x="584" y="439"/>
                </a:cxn>
                <a:cxn ang="0">
                  <a:pos x="327" y="12"/>
                </a:cxn>
              </a:cxnLst>
              <a:rect l="0" t="0" r="r" b="b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BB4">
                    <a:gamma/>
                    <a:shade val="26275"/>
                    <a:invGamma/>
                  </a:srgbClr>
                </a:gs>
                <a:gs pos="100000">
                  <a:srgbClr val="00ABB4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" name="Freeform 43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9CA4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Oval 44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rgbClr val="00A4AC">
                    <a:gamma/>
                    <a:shade val="56078"/>
                    <a:invGamma/>
                  </a:srgbClr>
                </a:gs>
                <a:gs pos="50000">
                  <a:srgbClr val="00A4AC"/>
                </a:gs>
                <a:gs pos="100000">
                  <a:srgbClr val="00A4AC">
                    <a:gamma/>
                    <a:shade val="5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7" name="Freeform 45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59D3D9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8" name="Group 46"/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200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6" name="AutoShape 4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" name="AutoShape 4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" name="AutoShape 5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1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2" name="AutoShape 5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3" name="AutoShape 5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" name="AutoShape 5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" name="AutoShape 5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9" name="Group 57"/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19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6" name="AutoShape 5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" name="AutoShape 6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8" name="AutoShape 6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9" name="AutoShape 6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9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2" name="AutoShape 6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6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" name="AutoShape 6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" name="AutoShape 6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13" name="Group 69"/>
          <p:cNvGrpSpPr>
            <a:grpSpLocks/>
          </p:cNvGrpSpPr>
          <p:nvPr/>
        </p:nvGrpSpPr>
        <p:grpSpPr bwMode="auto">
          <a:xfrm>
            <a:off x="1699072" y="2552650"/>
            <a:ext cx="925512" cy="1123950"/>
            <a:chOff x="1008" y="1296"/>
            <a:chExt cx="891" cy="983"/>
          </a:xfrm>
        </p:grpSpPr>
        <p:grpSp>
          <p:nvGrpSpPr>
            <p:cNvPr id="214" name="Group 70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241" name="Freeform 71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/>
                <a:ahLst/>
                <a:cxnLst>
                  <a:cxn ang="0">
                    <a:pos x="327" y="12"/>
                  </a:cxn>
                  <a:cxn ang="0">
                    <a:pos x="52" y="439"/>
                  </a:cxn>
                  <a:cxn ang="0">
                    <a:pos x="584" y="439"/>
                  </a:cxn>
                  <a:cxn ang="0">
                    <a:pos x="327" y="12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42" name="Oval 72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215" name="Freeform 73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/>
              <a:ahLst/>
              <a:cxnLst>
                <a:cxn ang="0">
                  <a:pos x="327" y="12"/>
                </a:cxn>
                <a:cxn ang="0">
                  <a:pos x="52" y="439"/>
                </a:cxn>
                <a:cxn ang="0">
                  <a:pos x="584" y="439"/>
                </a:cxn>
                <a:cxn ang="0">
                  <a:pos x="327" y="12"/>
                </a:cxn>
              </a:cxnLst>
              <a:rect l="0" t="0" r="r" b="b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93C052">
                    <a:gamma/>
                    <a:shade val="26275"/>
                    <a:invGamma/>
                  </a:srgbClr>
                </a:gs>
                <a:gs pos="100000">
                  <a:srgbClr val="93C05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" name="Freeform 74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93C052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Oval 75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rgbClr val="93C052">
                    <a:gamma/>
                    <a:shade val="56078"/>
                    <a:invGamma/>
                  </a:srgbClr>
                </a:gs>
                <a:gs pos="50000">
                  <a:srgbClr val="93C052"/>
                </a:gs>
                <a:gs pos="100000">
                  <a:srgbClr val="93C052">
                    <a:gamma/>
                    <a:shade val="5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" name="Freeform 76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93C052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9" name="Group 77"/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231" name="Group 7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7" name="AutoShape 7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8" name="AutoShape 8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9" name="AutoShape 8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0" name="AutoShape 8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32" name="Group 8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3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4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5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6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0" name="Group 88"/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221" name="Group 8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7" name="AutoShape 9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AutoShape 9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9" name="AutoShape 9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0" name="AutoShape 9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2" name="Group 9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3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4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73" name="Rectangle 29"/>
          <p:cNvSpPr>
            <a:spLocks noChangeArrowheads="1"/>
          </p:cNvSpPr>
          <p:nvPr/>
        </p:nvSpPr>
        <p:spPr bwMode="gray">
          <a:xfrm>
            <a:off x="4644008" y="4654500"/>
            <a:ext cx="3528392" cy="10094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Организация новых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рабочих мест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7346" name="Рисунок 4" descr="D:\Мои документы\Desktop\12 сентября_2012\12.2010\mfc-d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6450">
            <a:off x="2689898" y="2870401"/>
            <a:ext cx="1459543" cy="11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016397" y="3664608"/>
            <a:ext cx="2802519" cy="1582850"/>
            <a:chOff x="1082" y="2355"/>
            <a:chExt cx="3406" cy="1993"/>
          </a:xfrm>
        </p:grpSpPr>
        <p:sp>
          <p:nvSpPr>
            <p:cNvPr id="1166347" name="Freeform 11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B2B2B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8" name="Freeform 12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9" name="Freeform 13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B4B4B4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957597" y="3264329"/>
            <a:ext cx="2902637" cy="1582850"/>
            <a:chOff x="1082" y="2355"/>
            <a:chExt cx="3406" cy="1993"/>
          </a:xfrm>
        </p:grpSpPr>
        <p:sp>
          <p:nvSpPr>
            <p:cNvPr id="1166351" name="Freeform 15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2" name="Freeform 16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3" name="Freeform 17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99592" y="2862461"/>
            <a:ext cx="3003550" cy="1582850"/>
            <a:chOff x="1082" y="2355"/>
            <a:chExt cx="3406" cy="1993"/>
          </a:xfrm>
        </p:grpSpPr>
        <p:sp>
          <p:nvSpPr>
            <p:cNvPr id="1166355" name="Freeform 19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6" name="Freeform 20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7" name="Freeform 21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gradFill rotWithShape="1">
              <a:gsLst>
                <a:gs pos="0">
                  <a:srgbClr val="F8F8F8">
                    <a:gamma/>
                    <a:shade val="86275"/>
                    <a:invGamma/>
                  </a:srgbClr>
                </a:gs>
                <a:gs pos="100000">
                  <a:srgbClr val="F8F8F8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66358" name="AutoShape 22"/>
          <p:cNvSpPr>
            <a:spLocks/>
          </p:cNvSpPr>
          <p:nvPr/>
        </p:nvSpPr>
        <p:spPr bwMode="blackWhite">
          <a:xfrm>
            <a:off x="4572000" y="2481014"/>
            <a:ext cx="4502671" cy="515938"/>
          </a:xfrm>
          <a:prstGeom prst="callout2">
            <a:avLst>
              <a:gd name="adj1" fmla="val 40566"/>
              <a:gd name="adj2" fmla="val -2775"/>
              <a:gd name="adj3" fmla="val 88902"/>
              <a:gd name="adj4" fmla="val -10724"/>
              <a:gd name="adj5" fmla="val 192193"/>
              <a:gd name="adj6" fmla="val -1786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Принятие Федерального закона № 442-ФЗ «Об основах социального обслуживания граждан в РФ»</a:t>
            </a:r>
            <a:endParaRPr lang="en-US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66359" name="AutoShape 23"/>
          <p:cNvSpPr>
            <a:spLocks/>
          </p:cNvSpPr>
          <p:nvPr/>
        </p:nvSpPr>
        <p:spPr bwMode="blackWhite">
          <a:xfrm>
            <a:off x="4572000" y="3789040"/>
            <a:ext cx="3900487" cy="522287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27504"/>
              <a:gd name="adj6" fmla="val -23278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folHlink"/>
                </a:solidFill>
                <a:latin typeface="Arial" charset="0"/>
              </a:rPr>
              <a:t>Стационарное социальное обслуживание</a:t>
            </a:r>
            <a:endParaRPr lang="en-US" sz="2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66361" name="AutoShape 25"/>
          <p:cNvSpPr>
            <a:spLocks/>
          </p:cNvSpPr>
          <p:nvPr/>
        </p:nvSpPr>
        <p:spPr bwMode="blackWhite">
          <a:xfrm>
            <a:off x="4580582" y="4797152"/>
            <a:ext cx="3879850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-95558"/>
              <a:gd name="adj6" fmla="val -24449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accent1"/>
                </a:solidFill>
                <a:latin typeface="Arial" charset="0"/>
              </a:rPr>
              <a:t>Нестационарное социальное обслуживание</a:t>
            </a:r>
            <a:endParaRPr lang="en-US" sz="2000" b="1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3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980728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Социальное обслуживание населения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1" name="Picture 9" descr="nu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100330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2707880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2923904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866734" y="1457610"/>
            <a:ext cx="6822573" cy="138499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Принятие Федерального закона № 442-ФЗ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«Об основах социального обслуживания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граждан в Российской Федерации»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http://im2-tub-ru.yandex.net/i?id=177326394-37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268760"/>
            <a:ext cx="1368152" cy="1304737"/>
          </a:xfrm>
          <a:prstGeom prst="rect">
            <a:avLst/>
          </a:prstGeom>
          <a:noFill/>
        </p:spPr>
      </p:pic>
      <p:pic>
        <p:nvPicPr>
          <p:cNvPr id="58378" name="Picture 10" descr="http://www.kirovnet.ru/files/img/news/14168/25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3384376" cy="2036267"/>
          </a:xfrm>
          <a:prstGeom prst="rect">
            <a:avLst/>
          </a:prstGeom>
          <a:noFill/>
        </p:spPr>
      </p:pic>
      <p:pic>
        <p:nvPicPr>
          <p:cNvPr id="58380" name="Picture 12" descr="http://www.all-in.de/storage/pic/teaser/gesundheit/874480_1_Lebenslust_Seniorenheim.jpg?version=1348813405"/>
          <p:cNvPicPr>
            <a:picLocks noChangeAspect="1" noChangeArrowheads="1"/>
          </p:cNvPicPr>
          <p:nvPr/>
        </p:nvPicPr>
        <p:blipFill>
          <a:blip r:embed="rId5" cstate="print"/>
          <a:srcRect l="5882" r="7843"/>
          <a:stretch>
            <a:fillRect/>
          </a:stretch>
        </p:blipFill>
        <p:spPr bwMode="auto">
          <a:xfrm>
            <a:off x="6012160" y="4437112"/>
            <a:ext cx="2808312" cy="2064097"/>
          </a:xfrm>
          <a:prstGeom prst="rect">
            <a:avLst/>
          </a:prstGeom>
          <a:noFill/>
        </p:spPr>
      </p:pic>
      <p:pic>
        <p:nvPicPr>
          <p:cNvPr id="58382" name="Picture 14" descr="http://kamchatka.er.ru/media/userdata/news/2013/08/16/fa6ac79b6fc08e411733cd508aa5f02f.jpg"/>
          <p:cNvPicPr>
            <a:picLocks noChangeAspect="1" noChangeArrowheads="1"/>
          </p:cNvPicPr>
          <p:nvPr/>
        </p:nvPicPr>
        <p:blipFill>
          <a:blip r:embed="rId6" cstate="print"/>
          <a:srcRect l="6898" r="5732"/>
          <a:stretch>
            <a:fillRect/>
          </a:stretch>
        </p:blipFill>
        <p:spPr bwMode="auto">
          <a:xfrm>
            <a:off x="3635896" y="4437112"/>
            <a:ext cx="2376264" cy="205412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Задача – обеспечение разработки нормативной правовой базы применения Федерального закона 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15616" y="1484784"/>
            <a:ext cx="6736460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Ключевые позиции Федерального закона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4"/>
          <p:cNvSpPr>
            <a:spLocks/>
          </p:cNvSpPr>
          <p:nvPr/>
        </p:nvSpPr>
        <p:spPr bwMode="gray">
          <a:xfrm>
            <a:off x="418061" y="3267571"/>
            <a:ext cx="8258395" cy="233437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179512" y="2348880"/>
            <a:ext cx="8712968" cy="99273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53921" y="2341329"/>
            <a:ext cx="8080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Четко разграничены и дополнены полномочия федеральных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органов государственной власти и органов государственной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власти субъектов РФ в сфере социального обслуживания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4"/>
          <p:cNvSpPr>
            <a:spLocks/>
          </p:cNvSpPr>
          <p:nvPr/>
        </p:nvSpPr>
        <p:spPr bwMode="gray">
          <a:xfrm>
            <a:off x="418061" y="5499819"/>
            <a:ext cx="8258395" cy="233437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gray">
          <a:xfrm>
            <a:off x="179512" y="3652575"/>
            <a:ext cx="8712968" cy="1936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4166" y="3650248"/>
            <a:ext cx="89003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Вводятся новые понятия «получатель социальных услуг»,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«поставщик социальных услуг», «профилактика обстоятельств,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обуславливающих нуждаемость в социальном обслуживании».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Социальные услуги будут предоставляться социальными службами, негосударственными организациями, индивидуальными предпринимателями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59632" y="692696"/>
            <a:ext cx="6736460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Ключевые позиции Федерального закона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4"/>
          <p:cNvSpPr>
            <a:spLocks/>
          </p:cNvSpPr>
          <p:nvPr/>
        </p:nvSpPr>
        <p:spPr bwMode="gray">
          <a:xfrm>
            <a:off x="418061" y="2763515"/>
            <a:ext cx="8258395" cy="233437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179512" y="1268760"/>
            <a:ext cx="8712968" cy="158417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" name="Freeform 4"/>
          <p:cNvSpPr>
            <a:spLocks/>
          </p:cNvSpPr>
          <p:nvPr/>
        </p:nvSpPr>
        <p:spPr bwMode="gray">
          <a:xfrm>
            <a:off x="418061" y="6363915"/>
            <a:ext cx="8258395" cy="233437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gray">
          <a:xfrm>
            <a:off x="179512" y="3068960"/>
            <a:ext cx="8712968" cy="33843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3139221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Закон предполагает индивидуальный подход к установлению получателям необходимых им социальных услуг исходя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 потребности, которая должна быть отражена в индивидуальных программах предоставления социальных услуг, которые будут разрабатываться и утверждаться территориальными органами Министерства. Имеющая рекомендательный характер для гражданина и обязательный – для поставщика социальных услуг, индивидуальная программа будет выступать главным документом, определяющим условия социального обслуживания граждан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26876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Законе не содержится понятия "трудная жизненная ситуация", предусмотренного Федеральным законом № 195-ФЗ. Вместо этого, статьей 15 Закона установлены обстоятельства, в связи которыми граждане признаются нуждающимися в социальном обслуживании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59632" y="692696"/>
            <a:ext cx="6736460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Ключевые позиции Федерального закона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4"/>
          <p:cNvSpPr>
            <a:spLocks/>
          </p:cNvSpPr>
          <p:nvPr/>
        </p:nvSpPr>
        <p:spPr bwMode="gray">
          <a:xfrm>
            <a:off x="418061" y="3483595"/>
            <a:ext cx="8258395" cy="233437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179512" y="1268760"/>
            <a:ext cx="8712968" cy="230425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" name="Freeform 4"/>
          <p:cNvSpPr>
            <a:spLocks/>
          </p:cNvSpPr>
          <p:nvPr/>
        </p:nvSpPr>
        <p:spPr bwMode="gray">
          <a:xfrm>
            <a:off x="418061" y="5715843"/>
            <a:ext cx="8258395" cy="233437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gray">
          <a:xfrm>
            <a:off x="179512" y="3789040"/>
            <a:ext cx="8712968" cy="20162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34076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целях определения условий предоставления социальных услуг на бесплатной и платной основе вводится утверждение размера предельной величины среднедушевого дохода для предоставления социальных услуг бесплатно. Он не может быть ниже полуторной величины прожиточного минимума, установленного в субъекте РФ для основных социально-демографических групп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386627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сфере организации социального обслуживания определена обязательность ведения региональным органом исполнительной власти в сфере социального обслуживания реестра поставщиков социальных услуг и регистра получателей социальных услуг, а также создания попечительских советов в организациях социального обслуживания</a:t>
            </a:r>
          </a:p>
        </p:txBody>
      </p:sp>
      <p:sp>
        <p:nvSpPr>
          <p:cNvPr id="22" name="Freeform 4"/>
          <p:cNvSpPr>
            <a:spLocks/>
          </p:cNvSpPr>
          <p:nvPr/>
        </p:nvSpPr>
        <p:spPr bwMode="gray">
          <a:xfrm>
            <a:off x="418061" y="8020099"/>
            <a:ext cx="8258395" cy="233437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79512" y="6093296"/>
            <a:ext cx="871296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611933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Закон содержит нормы, предусматривающие осуществление контроля (надзора) в сфере социального обслуживания,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том числе общественного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59632" y="817548"/>
            <a:ext cx="6736460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Ключевые позиции Федерального закона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eform 4"/>
          <p:cNvSpPr>
            <a:spLocks/>
          </p:cNvSpPr>
          <p:nvPr/>
        </p:nvSpPr>
        <p:spPr bwMode="gray">
          <a:xfrm>
            <a:off x="418061" y="2691507"/>
            <a:ext cx="8258395" cy="233437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79512" y="1611387"/>
            <a:ext cx="871296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1747852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Закон содержит нормы, предусматривающие осуществление контроля (надзора) в сфере социального обслуживания,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том числе общественного контроля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3573016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7 февраля 2014 года Министерством утвержден план подготовки нормативных правовых актов Омской области и проводимых мероприятий в связи с реализацией Федерального закона № 442-ФЗ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2152020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2368044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084333" y="1916832"/>
            <a:ext cx="6736139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Стационарное социальное обслуживание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0" y="2636912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Задача – снижение очередности на стационарное обслуживание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2706" name="Picture 2" descr="http://social.admtyumen.ru/files/upload/OIV/D_soc-r/zaryad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2857500" cy="1847851"/>
          </a:xfrm>
          <a:prstGeom prst="rect">
            <a:avLst/>
          </a:prstGeom>
          <a:noFill/>
        </p:spPr>
      </p:pic>
      <p:pic>
        <p:nvPicPr>
          <p:cNvPr id="12" name="Рисунок 11" descr="уход.jpg"/>
          <p:cNvPicPr>
            <a:picLocks noChangeAspect="1"/>
          </p:cNvPicPr>
          <p:nvPr/>
        </p:nvPicPr>
        <p:blipFill>
          <a:blip r:embed="rId4" cstate="print"/>
          <a:srcRect t="9367"/>
          <a:stretch>
            <a:fillRect/>
          </a:stretch>
        </p:blipFill>
        <p:spPr>
          <a:xfrm>
            <a:off x="3275856" y="4581128"/>
            <a:ext cx="2736304" cy="1862826"/>
          </a:xfrm>
          <a:prstGeom prst="rect">
            <a:avLst/>
          </a:prstGeom>
        </p:spPr>
      </p:pic>
      <p:pic>
        <p:nvPicPr>
          <p:cNvPr id="14" name="Рисунок 13" descr="wpid-250x250_61894678.jpg"/>
          <p:cNvPicPr>
            <a:picLocks noChangeAspect="1"/>
          </p:cNvPicPr>
          <p:nvPr/>
        </p:nvPicPr>
        <p:blipFill>
          <a:blip r:embed="rId5" cstate="print"/>
          <a:srcRect b="15329"/>
          <a:stretch>
            <a:fillRect/>
          </a:stretch>
        </p:blipFill>
        <p:spPr>
          <a:xfrm>
            <a:off x="6084168" y="4581128"/>
            <a:ext cx="2520280" cy="18722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3528" y="357301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1 января 2014 года очередь в стационарные учреждения – 695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1772816"/>
            <a:ext cx="91440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Строительство и реконструкция объектов в 2013 году</a:t>
            </a:r>
            <a:endParaRPr lang="ru-RU" sz="22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550570" y="4509120"/>
            <a:ext cx="7849442" cy="792088"/>
            <a:chOff x="1344" y="1680"/>
            <a:chExt cx="2928" cy="448"/>
          </a:xfrm>
        </p:grpSpPr>
        <p:sp>
          <p:nvSpPr>
            <p:cNvPr id="21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92D050"/>
                </a:solidFill>
                <a:latin typeface="Bookman Old Style" pitchFamily="18" charset="0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ln w="38100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solidFill>
                  <a:srgbClr val="92D05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550570" y="3573016"/>
            <a:ext cx="7849442" cy="792088"/>
            <a:chOff x="1344" y="1680"/>
            <a:chExt cx="2928" cy="448"/>
          </a:xfrm>
        </p:grpSpPr>
        <p:sp>
          <p:nvSpPr>
            <p:cNvPr id="25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ln w="38100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550570" y="2666550"/>
            <a:ext cx="7849442" cy="762450"/>
            <a:chOff x="1344" y="1680"/>
            <a:chExt cx="2928" cy="448"/>
          </a:xfrm>
        </p:grpSpPr>
        <p:sp>
          <p:nvSpPr>
            <p:cNvPr id="2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ln w="38100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707653" y="3573016"/>
            <a:ext cx="7479185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Строительство жилого корпуса на 100 мест в Драгунском психоневрологическом интернате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6939" y="2642612"/>
            <a:ext cx="7923493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Строительство спального корпуса на 150 мест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Атакском психоневрологическом интернате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2578" y="452189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Реконструкция здания больницы под Исилькульский дом-интернат для престарелых и инвалидов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" name="Picture 49" descr="arrow_metal0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51520" y="2286000"/>
            <a:ext cx="2543175" cy="3392488"/>
          </a:xfrm>
          <a:prstGeom prst="rect">
            <a:avLst/>
          </a:prstGeom>
          <a:noFill/>
        </p:spPr>
      </p:pic>
      <p:sp>
        <p:nvSpPr>
          <p:cNvPr id="21" name="Line 2"/>
          <p:cNvSpPr>
            <a:spLocks noChangeShapeType="1"/>
          </p:cNvSpPr>
          <p:nvPr/>
        </p:nvSpPr>
        <p:spPr bwMode="black">
          <a:xfrm>
            <a:off x="1960538" y="554355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black">
          <a:xfrm>
            <a:off x="2646338" y="5162550"/>
            <a:ext cx="4229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Создание частных учреждений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black">
          <a:xfrm>
            <a:off x="2003400" y="27432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black">
          <a:xfrm>
            <a:off x="2235448" y="2362200"/>
            <a:ext cx="5868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Предоставление социальных услуг на дому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black">
          <a:xfrm>
            <a:off x="2493938" y="34290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black">
          <a:xfrm>
            <a:off x="2811512" y="3048000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«Приемная семья» для пожилых людей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black">
          <a:xfrm>
            <a:off x="2689200" y="415448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black">
          <a:xfrm>
            <a:off x="3027536" y="3773488"/>
            <a:ext cx="3900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Предоставление услуг сиделки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black">
          <a:xfrm>
            <a:off x="2493938" y="48768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black">
          <a:xfrm>
            <a:off x="2739504" y="4509120"/>
            <a:ext cx="640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Предоставление жилья в специальных жилых домах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1822425" y="2362200"/>
            <a:ext cx="393700" cy="393700"/>
            <a:chOff x="2543" y="1006"/>
            <a:chExt cx="416" cy="416"/>
          </a:xfrm>
        </p:grpSpPr>
        <p:sp>
          <p:nvSpPr>
            <p:cNvPr id="3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" name="Picture 54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6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56" descr="Pictur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4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357413" y="3049588"/>
            <a:ext cx="393700" cy="393700"/>
            <a:chOff x="3071" y="1006"/>
            <a:chExt cx="416" cy="416"/>
          </a:xfrm>
        </p:grpSpPr>
        <p:sp>
          <p:nvSpPr>
            <p:cNvPr id="39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42" name="Picture 64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43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44" name="Picture 66" descr="Pictur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1" name="Picture 86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2525688" y="3771900"/>
            <a:ext cx="393700" cy="393700"/>
            <a:chOff x="3647" y="1006"/>
            <a:chExt cx="416" cy="416"/>
          </a:xfrm>
        </p:grpSpPr>
        <p:sp>
          <p:nvSpPr>
            <p:cNvPr id="46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49" name="Picture 6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1" name="Picture 71" descr="Pictur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8" name="Picture 87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2308200" y="4484688"/>
            <a:ext cx="393700" cy="393700"/>
            <a:chOff x="4213" y="1006"/>
            <a:chExt cx="416" cy="416"/>
          </a:xfrm>
        </p:grpSpPr>
        <p:sp>
          <p:nvSpPr>
            <p:cNvPr id="53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56" name="Picture 74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7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8" name="Picture 76" descr="Pictur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55" name="Picture 88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90"/>
          <p:cNvGrpSpPr>
            <a:grpSpLocks/>
          </p:cNvGrpSpPr>
          <p:nvPr/>
        </p:nvGrpSpPr>
        <p:grpSpPr bwMode="auto">
          <a:xfrm>
            <a:off x="1763688" y="5148263"/>
            <a:ext cx="393700" cy="393700"/>
            <a:chOff x="4803" y="1006"/>
            <a:chExt cx="416" cy="416"/>
          </a:xfrm>
        </p:grpSpPr>
        <p:sp>
          <p:nvSpPr>
            <p:cNvPr id="60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63" name="Picture 8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64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5" name="Picture 85" descr="Pictur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62" name="Picture 89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9" name="Прямоугольник 58"/>
          <p:cNvSpPr/>
          <p:nvPr/>
        </p:nvSpPr>
        <p:spPr>
          <a:xfrm>
            <a:off x="251520" y="141277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Развитие стационарозамещающих технологий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97525" y="4437112"/>
            <a:ext cx="2706373" cy="1582850"/>
            <a:chOff x="1082" y="2355"/>
            <a:chExt cx="3406" cy="1993"/>
          </a:xfrm>
        </p:grpSpPr>
        <p:sp>
          <p:nvSpPr>
            <p:cNvPr id="30" name="Freeform 7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74402" y="4051386"/>
            <a:ext cx="2706373" cy="1582850"/>
            <a:chOff x="1082" y="2355"/>
            <a:chExt cx="3406" cy="1993"/>
          </a:xfrm>
        </p:grpSpPr>
        <p:sp>
          <p:nvSpPr>
            <p:cNvPr id="1166343" name="Freeform 7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4" name="Freeform 8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5" name="Freeform 9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16397" y="3664608"/>
            <a:ext cx="2802519" cy="1582850"/>
            <a:chOff x="1082" y="2355"/>
            <a:chExt cx="3406" cy="1993"/>
          </a:xfrm>
        </p:grpSpPr>
        <p:sp>
          <p:nvSpPr>
            <p:cNvPr id="1166347" name="Freeform 11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B2B2B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8" name="Freeform 12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49" name="Freeform 13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B4B4B4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57597" y="3264329"/>
            <a:ext cx="2902637" cy="1582850"/>
            <a:chOff x="1082" y="2355"/>
            <a:chExt cx="3406" cy="1993"/>
          </a:xfrm>
        </p:grpSpPr>
        <p:sp>
          <p:nvSpPr>
            <p:cNvPr id="1166351" name="Freeform 15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2" name="Freeform 16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3" name="Freeform 17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99592" y="2862461"/>
            <a:ext cx="3003550" cy="1582850"/>
            <a:chOff x="1082" y="2355"/>
            <a:chExt cx="3406" cy="1993"/>
          </a:xfrm>
        </p:grpSpPr>
        <p:sp>
          <p:nvSpPr>
            <p:cNvPr id="1166355" name="Freeform 19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/>
              <a:ahLst/>
              <a:cxnLst>
                <a:cxn ang="0">
                  <a:pos x="51" y="367"/>
                </a:cxn>
                <a:cxn ang="0">
                  <a:pos x="1323" y="1322"/>
                </a:cxn>
                <a:cxn ang="0">
                  <a:pos x="1323" y="974"/>
                </a:cxn>
                <a:cxn ang="0">
                  <a:pos x="0" y="0"/>
                </a:cxn>
                <a:cxn ang="0">
                  <a:pos x="51" y="367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6" name="Freeform 20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/>
              <a:ahLst/>
              <a:cxnLst>
                <a:cxn ang="0">
                  <a:pos x="0" y="1070"/>
                </a:cxn>
                <a:cxn ang="0">
                  <a:pos x="2083" y="0"/>
                </a:cxn>
                <a:cxn ang="0">
                  <a:pos x="2045" y="355"/>
                </a:cxn>
                <a:cxn ang="0">
                  <a:pos x="7" y="1418"/>
                </a:cxn>
                <a:cxn ang="0">
                  <a:pos x="0" y="1070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6357" name="Freeform 21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/>
              <a:ahLst/>
              <a:cxnLst>
                <a:cxn ang="0">
                  <a:pos x="1323" y="1639"/>
                </a:cxn>
                <a:cxn ang="0">
                  <a:pos x="0" y="671"/>
                </a:cxn>
                <a:cxn ang="0">
                  <a:pos x="1969" y="0"/>
                </a:cxn>
                <a:cxn ang="0">
                  <a:pos x="3406" y="569"/>
                </a:cxn>
                <a:cxn ang="0">
                  <a:pos x="1323" y="163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gradFill rotWithShape="1">
              <a:gsLst>
                <a:gs pos="0">
                  <a:srgbClr val="F8F8F8">
                    <a:gamma/>
                    <a:shade val="86275"/>
                    <a:invGamma/>
                  </a:srgbClr>
                </a:gs>
                <a:gs pos="100000">
                  <a:srgbClr val="F8F8F8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66358" name="AutoShape 22"/>
          <p:cNvSpPr>
            <a:spLocks/>
          </p:cNvSpPr>
          <p:nvPr/>
        </p:nvSpPr>
        <p:spPr bwMode="blackWhite">
          <a:xfrm>
            <a:off x="4641329" y="2170311"/>
            <a:ext cx="3916363" cy="515938"/>
          </a:xfrm>
          <a:prstGeom prst="callout2">
            <a:avLst>
              <a:gd name="adj1" fmla="val 49773"/>
              <a:gd name="adj2" fmla="val -2247"/>
              <a:gd name="adj3" fmla="val 58980"/>
              <a:gd name="adj4" fmla="val -11252"/>
              <a:gd name="adj5" fmla="val 265847"/>
              <a:gd name="adj6" fmla="val -24722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Регулирование рынка труда</a:t>
            </a:r>
            <a:endParaRPr lang="en-US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66359" name="AutoShape 23"/>
          <p:cNvSpPr>
            <a:spLocks/>
          </p:cNvSpPr>
          <p:nvPr/>
        </p:nvSpPr>
        <p:spPr bwMode="blackWhite">
          <a:xfrm>
            <a:off x="4627042" y="2883099"/>
            <a:ext cx="3900487" cy="522287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200306"/>
              <a:gd name="adj6" fmla="val -22060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folHlink"/>
                </a:solidFill>
                <a:latin typeface="Arial" charset="0"/>
              </a:rPr>
              <a:t>Реализация региональной миграционной политики</a:t>
            </a:r>
            <a:endParaRPr lang="en-US" sz="2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66360" name="AutoShape 24"/>
          <p:cNvSpPr>
            <a:spLocks/>
          </p:cNvSpPr>
          <p:nvPr/>
        </p:nvSpPr>
        <p:spPr bwMode="blackWhite">
          <a:xfrm>
            <a:off x="4619104" y="4229299"/>
            <a:ext cx="3865563" cy="449262"/>
          </a:xfrm>
          <a:prstGeom prst="callout2">
            <a:avLst>
              <a:gd name="adj1" fmla="val 25440"/>
              <a:gd name="adj2" fmla="val -1972"/>
              <a:gd name="adj3" fmla="val 25440"/>
              <a:gd name="adj4" fmla="val -13551"/>
              <a:gd name="adj5" fmla="val 107773"/>
              <a:gd name="adj6" fmla="val -2550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Развитие социального партнерства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66361" name="AutoShape 25"/>
          <p:cNvSpPr>
            <a:spLocks/>
          </p:cNvSpPr>
          <p:nvPr/>
        </p:nvSpPr>
        <p:spPr bwMode="blackWhite">
          <a:xfrm>
            <a:off x="4619104" y="3584774"/>
            <a:ext cx="3879850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157894"/>
              <a:gd name="adj6" fmla="val -2475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chemeClr val="accent1"/>
                </a:solidFill>
                <a:latin typeface="Arial" charset="0"/>
              </a:rPr>
              <a:t>Социальные стандарты</a:t>
            </a:r>
            <a:endParaRPr lang="en-US" sz="20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3" name="AutoShape 24"/>
          <p:cNvSpPr>
            <a:spLocks/>
          </p:cNvSpPr>
          <p:nvPr/>
        </p:nvSpPr>
        <p:spPr bwMode="blackWhite">
          <a:xfrm>
            <a:off x="4595986" y="4851946"/>
            <a:ext cx="3865563" cy="449262"/>
          </a:xfrm>
          <a:prstGeom prst="callout2">
            <a:avLst>
              <a:gd name="adj1" fmla="val 25440"/>
              <a:gd name="adj2" fmla="val -1972"/>
              <a:gd name="adj3" fmla="val 25440"/>
              <a:gd name="adj4" fmla="val -13551"/>
              <a:gd name="adj5" fmla="val 62837"/>
              <a:gd name="adj6" fmla="val -24276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ru-RU" sz="2000" b="1" dirty="0" smtClean="0">
                <a:solidFill>
                  <a:srgbClr val="FF9900"/>
                </a:solidFill>
                <a:latin typeface="Arial" charset="0"/>
              </a:rPr>
              <a:t>Условия и охрана труда</a:t>
            </a:r>
            <a:endParaRPr lang="en-US" sz="2000" b="1" dirty="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3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980728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Социально-трудовые отношения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4" name="Picture 7" descr="nu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674" y="2060848"/>
            <a:ext cx="78740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1287924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1503948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900789" y="1052736"/>
            <a:ext cx="7103228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Нестационарное социальное обслуживание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67544" y="2982144"/>
            <a:ext cx="81369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отделениях на дому: 1 социальный работник на 9 обслуживаемых в благоустроенном и на 6 обслуживаемых в неблагоустроенном секторе (было – 8 и 5 соответственно);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специализированных отделениях: 1 социальный работник 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 обслуживаемых в благоустроенном и на 5 обслуживаемых в неблагоустроенном секторе (было – 5 и 4 соответственно)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77281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Изменение с 1 января 2014 года норматива социального обслуживания на дому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3140968"/>
            <a:ext cx="288032" cy="1440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4149080"/>
            <a:ext cx="288032" cy="1440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1287924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1503948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900789" y="1052736"/>
            <a:ext cx="7103228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Нестационарное социальное обслуживание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9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7920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3528" y="170080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2013 год - введена новая форма оказания государственной социальной помощи – </a:t>
            </a:r>
          </a:p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 основании социального контракта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06896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в 17 учреждениях реализуются программы содействия семьям, осуществляющим уход за тяжелобольными гражданами пожилого возраста и инвалидами, которые предусматривают оказание различных социальных услуг;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3212976"/>
            <a:ext cx="288032" cy="1440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50912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организовано 1 208 выездов мобильной службы, различные виды помощи получили 60 тысяч человек;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4640362"/>
            <a:ext cx="288032" cy="1440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544522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внедрены новые формы работы - обучение пожилых компьютерной грамотности, комплекс услуг для пожилых и инвалидов, нуждающихся в постороннем уходе "Санаторий на дому"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5589240"/>
            <a:ext cx="288032" cy="1440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3da450944f0818162562a06dc76150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005064"/>
            <a:ext cx="2808312" cy="19442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12976" y="1556792"/>
            <a:ext cx="1031051" cy="163121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Verdana" pitchFamily="34" charset="0"/>
                <a:cs typeface="AngsanaUPC" pitchFamily="18" charset="-34"/>
              </a:rPr>
              <a:t>4</a:t>
            </a:r>
            <a:endParaRPr lang="ru-RU" sz="10000" b="1" cap="none" spc="0" dirty="0">
              <a:ln w="11430"/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Verdana" pitchFamily="34" charset="0"/>
              <a:cs typeface="AngsanaUPC" pitchFamily="18" charset="-34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77205" y="1746682"/>
            <a:ext cx="7401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</a:t>
            </a:r>
          </a:p>
          <a:p>
            <a:pPr algn="ctr"/>
            <a:r>
              <a:rPr lang="ru-RU" sz="5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инвалидов</a:t>
            </a:r>
            <a:endParaRPr lang="ru-RU" sz="5400" b="1" cap="none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Рисунок 73" descr="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592288" cy="1944216"/>
          </a:xfrm>
          <a:prstGeom prst="rect">
            <a:avLst/>
          </a:prstGeom>
        </p:spPr>
      </p:pic>
      <p:pic>
        <p:nvPicPr>
          <p:cNvPr id="50180" name="Picture 4" descr="http://trinityumc1822.org/images/nursinghomevisi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84778"/>
            <a:ext cx="2952328" cy="196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AutoShape 30"/>
          <p:cNvSpPr>
            <a:spLocks noChangeArrowheads="1"/>
          </p:cNvSpPr>
          <p:nvPr/>
        </p:nvSpPr>
        <p:spPr bwMode="gray">
          <a:xfrm>
            <a:off x="827584" y="3200399"/>
            <a:ext cx="7920880" cy="1296000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gray">
          <a:xfrm>
            <a:off x="827584" y="4869304"/>
            <a:ext cx="7920000" cy="15840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gray">
          <a:xfrm>
            <a:off x="827584" y="1484784"/>
            <a:ext cx="7920880" cy="1296144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576" y="2852936"/>
            <a:ext cx="5688632" cy="576000"/>
            <a:chOff x="720" y="1392"/>
            <a:chExt cx="4058" cy="480"/>
          </a:xfrm>
        </p:grpSpPr>
        <p:sp>
          <p:nvSpPr>
            <p:cNvPr id="68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0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55576" y="4581128"/>
            <a:ext cx="5688000" cy="786943"/>
            <a:chOff x="720" y="1392"/>
            <a:chExt cx="4058" cy="480"/>
          </a:xfrm>
        </p:grpSpPr>
        <p:sp>
          <p:nvSpPr>
            <p:cNvPr id="73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5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755576" y="1196753"/>
            <a:ext cx="5688632" cy="576064"/>
            <a:chOff x="720" y="1392"/>
            <a:chExt cx="4058" cy="480"/>
          </a:xfrm>
        </p:grpSpPr>
        <p:sp>
          <p:nvSpPr>
            <p:cNvPr id="78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0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" name="Rectangle 23"/>
          <p:cNvSpPr>
            <a:spLocks noChangeArrowheads="1"/>
          </p:cNvSpPr>
          <p:nvPr/>
        </p:nvSpPr>
        <p:spPr bwMode="gray">
          <a:xfrm>
            <a:off x="755576" y="1268760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Количество инвалидов на территории Омской области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gray">
          <a:xfrm>
            <a:off x="755576" y="2924944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Строительство центра реабилитации инвалидов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gray">
          <a:xfrm>
            <a:off x="899592" y="4653136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ru-RU" b="1" dirty="0" smtClean="0">
                <a:solidFill>
                  <a:srgbClr val="FFFFFF"/>
                </a:solidFill>
              </a:rPr>
              <a:t>Мероприятия по социальной адаптации и интеграции инвалидов в общество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1035109" y="1772816"/>
            <a:ext cx="6921267" cy="89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На территории Омской области на 1 января 2014 года проживало более 147 тыс. инвалидов, из них 7,4 тысячи детей-инвалидов, большинство из которых не способно обходиться без посторонней помощи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1043608" y="5462488"/>
            <a:ext cx="7416824" cy="89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В 2013 году мероприятия по социальной адаптации и интеграции инвалидов</a:t>
            </a:r>
          </a:p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в общество осуществлялись в рамках долгосрочной целевой программы "Доступная среда", с 2014 года реализуется аналогичная госпрограмма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1043608" y="3356992"/>
            <a:ext cx="7596774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Строительство центра реабилитации инвалидов, жилых корпусов на 100 мест в Омском психоневрологическом интернате и на 150 мест в </a:t>
            </a:r>
            <a:r>
              <a:rPr lang="ru-RU" sz="1600" b="1" dirty="0" err="1" smtClean="0"/>
              <a:t>Нежинском</a:t>
            </a:r>
            <a:r>
              <a:rPr lang="ru-RU" sz="1600" b="1" dirty="0" smtClean="0"/>
              <a:t> геронтологическом центре предлагаются к включению в Федеральную адресную инвестиционную программу на 2015 год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31"/>
          <p:cNvSpPr>
            <a:spLocks noChangeArrowheads="1"/>
          </p:cNvSpPr>
          <p:nvPr/>
        </p:nvSpPr>
        <p:spPr bwMode="gray">
          <a:xfrm>
            <a:off x="827584" y="5229200"/>
            <a:ext cx="7920000" cy="12961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AutoShape 30"/>
          <p:cNvSpPr>
            <a:spLocks noChangeArrowheads="1"/>
          </p:cNvSpPr>
          <p:nvPr/>
        </p:nvSpPr>
        <p:spPr bwMode="gray">
          <a:xfrm>
            <a:off x="827584" y="3284984"/>
            <a:ext cx="7920880" cy="1656184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gray">
          <a:xfrm>
            <a:off x="827584" y="1556792"/>
            <a:ext cx="7920880" cy="1368152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576" y="2996952"/>
            <a:ext cx="5688632" cy="576000"/>
            <a:chOff x="720" y="1392"/>
            <a:chExt cx="4058" cy="480"/>
          </a:xfrm>
        </p:grpSpPr>
        <p:sp>
          <p:nvSpPr>
            <p:cNvPr id="68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0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55576" y="5013240"/>
            <a:ext cx="5688000" cy="576000"/>
            <a:chOff x="720" y="1392"/>
            <a:chExt cx="4058" cy="480"/>
          </a:xfrm>
        </p:grpSpPr>
        <p:sp>
          <p:nvSpPr>
            <p:cNvPr id="73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5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755576" y="1196753"/>
            <a:ext cx="5688632" cy="576064"/>
            <a:chOff x="720" y="1392"/>
            <a:chExt cx="4058" cy="480"/>
          </a:xfrm>
        </p:grpSpPr>
        <p:sp>
          <p:nvSpPr>
            <p:cNvPr id="78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0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" name="Rectangle 23"/>
          <p:cNvSpPr>
            <a:spLocks noChangeArrowheads="1"/>
          </p:cNvSpPr>
          <p:nvPr/>
        </p:nvSpPr>
        <p:spPr bwMode="gray">
          <a:xfrm>
            <a:off x="755576" y="1268760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b="1" dirty="0" smtClean="0">
                <a:solidFill>
                  <a:srgbClr val="FFFFFF"/>
                </a:solidFill>
              </a:rPr>
              <a:t>Карта доступности объектов недвижимости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gray">
          <a:xfrm>
            <a:off x="827584" y="3068960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b="1" dirty="0" smtClean="0">
                <a:solidFill>
                  <a:srgbClr val="FFFFFF"/>
                </a:solidFill>
              </a:rPr>
              <a:t>Обеспечение санаторно-курортным лечением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gray">
          <a:xfrm>
            <a:off x="899592" y="5075892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b="1" dirty="0" smtClean="0">
                <a:solidFill>
                  <a:srgbClr val="FFFFFF"/>
                </a:solidFill>
              </a:rPr>
              <a:t>Технические средства реабилитации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1008244" y="1700808"/>
            <a:ext cx="7596204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В течение 2013 года обследовано на предмет доступности для инвалидов более 1 970 объектов, паспортизировано и нанесено на Карту доступности 455 объектов. В 2014 году планируется обследовать еще 165 объектов, провести паспортизацию 580 объектов, а к концу 2015 года – полностью завершить паспортизацию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971600" y="3508212"/>
            <a:ext cx="7596774" cy="14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В 2013 году была продолжена работа по исполнению части федеральных полномочий по обеспечению отдельных категорий граждан санаторно-курортным лечением. С 1 января 2014 года полномочия по предоставлению путевок на санаторно-курортное лечение и проезда возвращены Фонду социального страхования России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971600" y="5548473"/>
            <a:ext cx="759677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В 2013 году заключено более 100 государственных контрактов и договоров на поставку технических средств реабилитации.</a:t>
            </a:r>
          </a:p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Всего приобретено более 5,8 миллионов единиц ТСР. За 2013 год выдано 674 ТСР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7"/>
          <p:cNvSpPr>
            <a:spLocks noChangeArrowheads="1"/>
          </p:cNvSpPr>
          <p:nvPr/>
        </p:nvSpPr>
        <p:spPr bwMode="gray">
          <a:xfrm>
            <a:off x="827584" y="1484784"/>
            <a:ext cx="7920880" cy="1152128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AutoShape 30"/>
          <p:cNvSpPr>
            <a:spLocks noChangeArrowheads="1"/>
          </p:cNvSpPr>
          <p:nvPr/>
        </p:nvSpPr>
        <p:spPr bwMode="gray">
          <a:xfrm>
            <a:off x="827584" y="3140968"/>
            <a:ext cx="7920880" cy="1296000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gray">
          <a:xfrm>
            <a:off x="827584" y="4797152"/>
            <a:ext cx="7920000" cy="16561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576" y="2708920"/>
            <a:ext cx="5688632" cy="792088"/>
            <a:chOff x="720" y="1392"/>
            <a:chExt cx="4058" cy="480"/>
          </a:xfrm>
        </p:grpSpPr>
        <p:sp>
          <p:nvSpPr>
            <p:cNvPr id="68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0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55576" y="4509120"/>
            <a:ext cx="5688000" cy="576000"/>
            <a:chOff x="720" y="1392"/>
            <a:chExt cx="4058" cy="480"/>
          </a:xfrm>
        </p:grpSpPr>
        <p:sp>
          <p:nvSpPr>
            <p:cNvPr id="73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5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755576" y="1196753"/>
            <a:ext cx="5688632" cy="576064"/>
            <a:chOff x="720" y="1392"/>
            <a:chExt cx="4058" cy="480"/>
          </a:xfrm>
        </p:grpSpPr>
        <p:sp>
          <p:nvSpPr>
            <p:cNvPr id="78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0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" name="Rectangle 23"/>
          <p:cNvSpPr>
            <a:spLocks noChangeArrowheads="1"/>
          </p:cNvSpPr>
          <p:nvPr/>
        </p:nvSpPr>
        <p:spPr bwMode="gray">
          <a:xfrm>
            <a:off x="755576" y="1268760"/>
            <a:ext cx="316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b="1" dirty="0" smtClean="0">
                <a:solidFill>
                  <a:srgbClr val="FFFFFF"/>
                </a:solidFill>
              </a:rPr>
              <a:t>Конкурс "Дитя вселенной"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gray">
          <a:xfrm>
            <a:off x="899592" y="2780928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ru-RU" b="1" dirty="0" smtClean="0">
                <a:solidFill>
                  <a:srgbClr val="FFFFFF"/>
                </a:solidFill>
              </a:rPr>
              <a:t>Трудоустройство лиц с ограниченными возможностями здоровья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1043608" y="5133614"/>
            <a:ext cx="7416824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В раках единого социального форума планируется проведение осенью 2014 года выставки "Доступная среда", на которой будет освещен широкий круг вопросов создания доступной среды, представлены современные, инновационные технические решения в данной сфере, проведены конференция и круглые столы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1079682" y="3501008"/>
            <a:ext cx="75967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В целях реализации 597 Указа Президента обеспечивается решение вопросов трудоустройства лиц с ограниченными возможностями здоровья. </a:t>
            </a:r>
          </a:p>
          <a:p>
            <a:r>
              <a:rPr lang="ru-RU" sz="1600" b="1" dirty="0" smtClean="0"/>
              <a:t>19 марта 2013 года утверждена Концепция по трудоустройству инвалидов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gray">
          <a:xfrm>
            <a:off x="827584" y="4581128"/>
            <a:ext cx="316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b="1" dirty="0" smtClean="0">
                <a:solidFill>
                  <a:srgbClr val="FFFFFF"/>
                </a:solidFill>
              </a:rPr>
              <a:t>Выставка "Доступная среда"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1061102" y="1700808"/>
            <a:ext cx="689527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600" b="1" dirty="0" smtClean="0"/>
              <a:t>Проведен региональный этап Всероссийского фестиваля – конкурса "Дитя Вселенной", впервые вручена премия Губернатора Омской области одаренным детям-инвалидам "Мир открытых возможностей"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oyasemia.jpg"/>
          <p:cNvPicPr>
            <a:picLocks noChangeAspect="1"/>
          </p:cNvPicPr>
          <p:nvPr/>
        </p:nvPicPr>
        <p:blipFill>
          <a:blip r:embed="rId3" cstate="print"/>
          <a:srcRect b="4921"/>
          <a:stretch>
            <a:fillRect/>
          </a:stretch>
        </p:blipFill>
        <p:spPr>
          <a:xfrm>
            <a:off x="6012160" y="4005064"/>
            <a:ext cx="2726432" cy="19442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12975" y="1556792"/>
            <a:ext cx="1031052" cy="163121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Verdana" pitchFamily="34" charset="0"/>
                <a:cs typeface="AngsanaUPC" pitchFamily="18" charset="-34"/>
              </a:rPr>
              <a:t>5</a:t>
            </a:r>
            <a:endParaRPr lang="ru-RU" sz="10000" b="1" cap="none" spc="0" dirty="0">
              <a:ln w="11430"/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Verdana" pitchFamily="34" charset="0"/>
              <a:cs typeface="AngsanaUPC" pitchFamily="18" charset="-34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853734" y="908720"/>
            <a:ext cx="68485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Демографическое</a:t>
            </a:r>
          </a:p>
          <a:p>
            <a:pPr algn="ctr"/>
            <a:r>
              <a:rPr lang="ru-RU" sz="5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развитие, поддержка</a:t>
            </a:r>
          </a:p>
          <a:p>
            <a:pPr algn="ctr"/>
            <a:r>
              <a:rPr lang="ru-RU" sz="5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семей с детьми</a:t>
            </a:r>
            <a:endParaRPr lang="ru-RU" sz="5400" b="1" cap="none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 descr="сем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05064"/>
            <a:ext cx="2664296" cy="1946985"/>
          </a:xfrm>
          <a:prstGeom prst="rect">
            <a:avLst/>
          </a:prstGeom>
        </p:spPr>
      </p:pic>
      <p:pic>
        <p:nvPicPr>
          <p:cNvPr id="19" name="Рисунок 18" descr="img20111007191637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05064"/>
            <a:ext cx="280831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30"/>
          <p:cNvSpPr>
            <a:spLocks noChangeArrowheads="1"/>
          </p:cNvSpPr>
          <p:nvPr/>
        </p:nvSpPr>
        <p:spPr bwMode="gray">
          <a:xfrm>
            <a:off x="899592" y="5445224"/>
            <a:ext cx="7704856" cy="1080120"/>
          </a:xfrm>
          <a:prstGeom prst="roundRect">
            <a:avLst>
              <a:gd name="adj" fmla="val 16667"/>
            </a:avLst>
          </a:prstGeom>
          <a:solidFill>
            <a:schemeClr val="accent2">
              <a:alpha val="5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black">
          <a:xfrm>
            <a:off x="1619672" y="1340768"/>
            <a:ext cx="64087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black">
          <a:xfrm>
            <a:off x="1763688" y="908720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Положительная динамика демографического развития</a:t>
            </a:r>
            <a:endParaRPr lang="en-US" sz="2000" b="1" dirty="0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259632" y="980728"/>
            <a:ext cx="393700" cy="393700"/>
            <a:chOff x="4803" y="1006"/>
            <a:chExt cx="416" cy="416"/>
          </a:xfrm>
        </p:grpSpPr>
        <p:sp>
          <p:nvSpPr>
            <p:cNvPr id="80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89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90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1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5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2" name="AutoShape 30"/>
          <p:cNvSpPr>
            <a:spLocks noChangeArrowheads="1"/>
          </p:cNvSpPr>
          <p:nvPr/>
        </p:nvSpPr>
        <p:spPr bwMode="gray">
          <a:xfrm>
            <a:off x="827584" y="1484784"/>
            <a:ext cx="7632848" cy="792088"/>
          </a:xfrm>
          <a:prstGeom prst="roundRect">
            <a:avLst>
              <a:gd name="adj" fmla="val 16667"/>
            </a:avLst>
          </a:prstGeom>
          <a:solidFill>
            <a:schemeClr val="accent2">
              <a:alpha val="5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Rectangle 29"/>
          <p:cNvSpPr>
            <a:spLocks noChangeArrowheads="1"/>
          </p:cNvSpPr>
          <p:nvPr/>
        </p:nvSpPr>
        <p:spPr bwMode="auto">
          <a:xfrm>
            <a:off x="863658" y="1527756"/>
            <a:ext cx="759677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Число родившихся в 2013 году превысило число умерших</a:t>
            </a:r>
          </a:p>
          <a:p>
            <a:pPr algn="ctr"/>
            <a:r>
              <a:rPr lang="ru-RU" b="1" dirty="0" smtClean="0"/>
              <a:t> на </a:t>
            </a:r>
            <a:r>
              <a:rPr lang="ru-RU" sz="2000" b="1" dirty="0" smtClean="0">
                <a:solidFill>
                  <a:srgbClr val="FF0000"/>
                </a:solidFill>
              </a:rPr>
              <a:t>2,7 тысячи</a:t>
            </a:r>
            <a:r>
              <a:rPr lang="ru-RU" b="1" dirty="0" smtClean="0"/>
              <a:t> человек</a:t>
            </a:r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black">
          <a:xfrm>
            <a:off x="827584" y="2780928"/>
            <a:ext cx="8064896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" name="Rectangle 8"/>
          <p:cNvSpPr>
            <a:spLocks noChangeArrowheads="1"/>
          </p:cNvSpPr>
          <p:nvPr/>
        </p:nvSpPr>
        <p:spPr bwMode="black">
          <a:xfrm>
            <a:off x="539552" y="2348880"/>
            <a:ext cx="8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Модернизация инфраструктуры социального обслуживания семьи и детей</a:t>
            </a:r>
            <a:endParaRPr lang="en-US" sz="2000" b="1" dirty="0"/>
          </a:p>
        </p:txBody>
      </p: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107504" y="2348880"/>
            <a:ext cx="393700" cy="393700"/>
            <a:chOff x="3647" y="1006"/>
            <a:chExt cx="416" cy="416"/>
          </a:xfrm>
        </p:grpSpPr>
        <p:sp>
          <p:nvSpPr>
            <p:cNvPr id="110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113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114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112" name="Picture 87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6" name="AutoShape 7"/>
          <p:cNvSpPr>
            <a:spLocks noChangeArrowheads="1"/>
          </p:cNvSpPr>
          <p:nvPr/>
        </p:nvSpPr>
        <p:spPr bwMode="gray">
          <a:xfrm>
            <a:off x="827584" y="2924944"/>
            <a:ext cx="7776864" cy="1008112"/>
          </a:xfrm>
          <a:prstGeom prst="roundRect">
            <a:avLst>
              <a:gd name="adj" fmla="val 16667"/>
            </a:avLst>
          </a:prstGeom>
          <a:solidFill>
            <a:schemeClr val="accent1">
              <a:alpha val="8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" name="Rectangle 26"/>
          <p:cNvSpPr>
            <a:spLocks noChangeArrowheads="1"/>
          </p:cNvSpPr>
          <p:nvPr/>
        </p:nvSpPr>
        <p:spPr bwMode="auto">
          <a:xfrm>
            <a:off x="899592" y="2996952"/>
            <a:ext cx="75962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Обеспечивает доступность и качество социальных услуг, комплексное предоставление типовых услуг, сосредоточение работы по профилактике семейного неблагополучия</a:t>
            </a:r>
          </a:p>
        </p:txBody>
      </p:sp>
      <p:pic>
        <p:nvPicPr>
          <p:cNvPr id="118" name="Picture 49" descr="arrow_metal01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8100392" y="917848"/>
            <a:ext cx="1018791" cy="1359024"/>
          </a:xfrm>
          <a:prstGeom prst="rect">
            <a:avLst/>
          </a:prstGeom>
          <a:noFill/>
        </p:spPr>
      </p:pic>
      <p:sp>
        <p:nvSpPr>
          <p:cNvPr id="119" name="Line 4"/>
          <p:cNvSpPr>
            <a:spLocks noChangeShapeType="1"/>
          </p:cNvSpPr>
          <p:nvPr/>
        </p:nvSpPr>
        <p:spPr bwMode="black">
          <a:xfrm>
            <a:off x="1691680" y="4830812"/>
            <a:ext cx="64087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" name="Rectangle 8"/>
          <p:cNvSpPr>
            <a:spLocks noChangeArrowheads="1"/>
          </p:cNvSpPr>
          <p:nvPr/>
        </p:nvSpPr>
        <p:spPr bwMode="black">
          <a:xfrm>
            <a:off x="1691680" y="4077072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Подпрограмма "Профилактика семейного неблагополучия и жестокого обращения с детьми"</a:t>
            </a:r>
            <a:endParaRPr lang="en-US" sz="2000" b="1" dirty="0"/>
          </a:p>
        </p:txBody>
      </p: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1187624" y="4149080"/>
            <a:ext cx="393700" cy="393700"/>
            <a:chOff x="4803" y="1006"/>
            <a:chExt cx="416" cy="416"/>
          </a:xfrm>
        </p:grpSpPr>
        <p:sp>
          <p:nvSpPr>
            <p:cNvPr id="122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125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126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7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124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8" name="Freeform 4"/>
          <p:cNvSpPr>
            <a:spLocks/>
          </p:cNvSpPr>
          <p:nvPr/>
        </p:nvSpPr>
        <p:spPr bwMode="gray">
          <a:xfrm>
            <a:off x="1449934" y="5744492"/>
            <a:ext cx="1890900" cy="204788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" name="Rectangle 5"/>
          <p:cNvSpPr>
            <a:spLocks noChangeArrowheads="1"/>
          </p:cNvSpPr>
          <p:nvPr/>
        </p:nvSpPr>
        <p:spPr bwMode="gray">
          <a:xfrm>
            <a:off x="1348334" y="5466680"/>
            <a:ext cx="2143546" cy="4238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348334" y="6042744"/>
            <a:ext cx="2143546" cy="482600"/>
            <a:chOff x="816" y="2304"/>
            <a:chExt cx="1440" cy="448"/>
          </a:xfrm>
        </p:grpSpPr>
        <p:sp>
          <p:nvSpPr>
            <p:cNvPr id="131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34" name="Text Box 26"/>
          <p:cNvSpPr txBox="1">
            <a:spLocks noChangeArrowheads="1"/>
          </p:cNvSpPr>
          <p:nvPr/>
        </p:nvSpPr>
        <p:spPr bwMode="auto">
          <a:xfrm>
            <a:off x="1662943" y="5487317"/>
            <a:ext cx="1290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20</a:t>
            </a:r>
            <a:r>
              <a:rPr lang="ru-RU" b="1" dirty="0" smtClean="0"/>
              <a:t>13 год</a:t>
            </a:r>
            <a:endParaRPr lang="en-US" b="1" dirty="0"/>
          </a:p>
        </p:txBody>
      </p:sp>
      <p:sp>
        <p:nvSpPr>
          <p:cNvPr id="135" name="Text Box 27"/>
          <p:cNvSpPr txBox="1">
            <a:spLocks noChangeArrowheads="1"/>
          </p:cNvSpPr>
          <p:nvPr/>
        </p:nvSpPr>
        <p:spPr bwMode="auto">
          <a:xfrm>
            <a:off x="1662943" y="6063381"/>
            <a:ext cx="1290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20</a:t>
            </a:r>
            <a:r>
              <a:rPr lang="ru-RU" b="1" dirty="0" smtClean="0"/>
              <a:t>14 год</a:t>
            </a:r>
            <a:endParaRPr lang="en-US" b="1" dirty="0"/>
          </a:p>
        </p:txBody>
      </p:sp>
      <p:sp>
        <p:nvSpPr>
          <p:cNvPr id="137" name="Rectangle 8"/>
          <p:cNvSpPr>
            <a:spLocks noChangeArrowheads="1"/>
          </p:cNvSpPr>
          <p:nvPr/>
        </p:nvSpPr>
        <p:spPr bwMode="black">
          <a:xfrm>
            <a:off x="1475656" y="4860449"/>
            <a:ext cx="6552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/>
              <a:t>Подпрограмма реализуется совместно с Фондом поддержки детей, </a:t>
            </a:r>
          </a:p>
          <a:p>
            <a:pPr eaLnBrk="0" hangingPunct="0"/>
            <a:r>
              <a:rPr lang="ru-RU" sz="1600" b="1" dirty="0" smtClean="0"/>
              <a:t>находящихся в трудной жизненной ситуации</a:t>
            </a:r>
            <a:endParaRPr lang="en-US" sz="1600" b="1" dirty="0"/>
          </a:p>
        </p:txBody>
      </p:sp>
      <p:sp>
        <p:nvSpPr>
          <p:cNvPr id="139" name="Rectangle 29"/>
          <p:cNvSpPr>
            <a:spLocks noChangeArrowheads="1"/>
          </p:cNvSpPr>
          <p:nvPr/>
        </p:nvSpPr>
        <p:spPr bwMode="auto">
          <a:xfrm>
            <a:off x="3203848" y="5507940"/>
            <a:ext cx="5004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Фондом выделено </a:t>
            </a:r>
            <a:r>
              <a:rPr lang="ru-RU" sz="2000" b="1" dirty="0" smtClean="0"/>
              <a:t>4,7 млн. руб.</a:t>
            </a:r>
          </a:p>
        </p:txBody>
      </p:sp>
      <p:sp>
        <p:nvSpPr>
          <p:cNvPr id="140" name="Rectangle 29"/>
          <p:cNvSpPr>
            <a:spLocks noChangeArrowheads="1"/>
          </p:cNvSpPr>
          <p:nvPr/>
        </p:nvSpPr>
        <p:spPr bwMode="auto">
          <a:xfrm>
            <a:off x="3203848" y="6021288"/>
            <a:ext cx="5004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планируется поступление </a:t>
            </a:r>
            <a:r>
              <a:rPr lang="ru-RU" sz="2000" b="1" dirty="0" smtClean="0"/>
              <a:t>3,4 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" y="5661247"/>
            <a:ext cx="8153400" cy="1008113"/>
            <a:chOff x="288" y="2908"/>
            <a:chExt cx="5232" cy="996"/>
          </a:xfrm>
          <a:solidFill>
            <a:schemeClr val="accent1"/>
          </a:solidFill>
        </p:grpSpPr>
        <p:sp>
          <p:nvSpPr>
            <p:cNvPr id="138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pFill/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black">
          <a:xfrm>
            <a:off x="1331640" y="1556792"/>
            <a:ext cx="6984776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black">
          <a:xfrm>
            <a:off x="1403648" y="836712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Внедрение эффективных социальных технологий и услуг семьям с детьми, попавшим в трудную жизненную ситуацию</a:t>
            </a:r>
            <a:endParaRPr lang="en-US" sz="2000" b="1" dirty="0"/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937940" y="1124744"/>
            <a:ext cx="393700" cy="393700"/>
            <a:chOff x="4803" y="1006"/>
            <a:chExt cx="416" cy="416"/>
          </a:xfrm>
        </p:grpSpPr>
        <p:sp>
          <p:nvSpPr>
            <p:cNvPr id="30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33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4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AutoShape 30"/>
          <p:cNvSpPr>
            <a:spLocks noChangeArrowheads="1"/>
          </p:cNvSpPr>
          <p:nvPr/>
        </p:nvSpPr>
        <p:spPr bwMode="gray">
          <a:xfrm>
            <a:off x="611560" y="1700808"/>
            <a:ext cx="8136904" cy="792088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57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683568" y="1774557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Создание службы социальных участковых, в которых работают 64 специалиста</a:t>
            </a:r>
          </a:p>
          <a:p>
            <a:r>
              <a:rPr lang="ru-RU" b="1" dirty="0" smtClean="0"/>
              <a:t>Расширение сети службы экстренного реагирования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black">
          <a:xfrm>
            <a:off x="827584" y="3068960"/>
            <a:ext cx="8064896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black">
          <a:xfrm>
            <a:off x="1475656" y="2636912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Профилактика суицидов</a:t>
            </a:r>
            <a:endParaRPr lang="en-US" sz="2000" b="1" dirty="0"/>
          </a:p>
        </p:txBody>
      </p: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937940" y="2636912"/>
            <a:ext cx="393700" cy="393700"/>
            <a:chOff x="3647" y="1006"/>
            <a:chExt cx="416" cy="416"/>
          </a:xfrm>
        </p:grpSpPr>
        <p:sp>
          <p:nvSpPr>
            <p:cNvPr id="41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44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45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6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3" name="Picture 87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533400" y="3533081"/>
            <a:ext cx="8153400" cy="1408087"/>
            <a:chOff x="288" y="2908"/>
            <a:chExt cx="5232" cy="996"/>
          </a:xfrm>
        </p:grpSpPr>
        <p:sp>
          <p:nvSpPr>
            <p:cNvPr id="50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323528" y="3203684"/>
            <a:ext cx="2880320" cy="1584176"/>
            <a:chOff x="479" y="2640"/>
            <a:chExt cx="1264" cy="556"/>
          </a:xfrm>
        </p:grpSpPr>
        <p:sp>
          <p:nvSpPr>
            <p:cNvPr id="53" name="AutoShape 29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30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" name="Text Box 31"/>
          <p:cNvSpPr txBox="1">
            <a:spLocks noChangeArrowheads="1"/>
          </p:cNvSpPr>
          <p:nvPr/>
        </p:nvSpPr>
        <p:spPr bwMode="gray">
          <a:xfrm>
            <a:off x="755576" y="3247816"/>
            <a:ext cx="199523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 smtClean="0"/>
              <a:t>Разработан специальный межведомственный план мероприятий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2843808" y="3203684"/>
            <a:ext cx="3528392" cy="1584176"/>
            <a:chOff x="479" y="2640"/>
            <a:chExt cx="1264" cy="556"/>
          </a:xfrm>
        </p:grpSpPr>
        <p:sp>
          <p:nvSpPr>
            <p:cNvPr id="57" name="AutoShape 33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34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6084168" y="3203684"/>
            <a:ext cx="2736304" cy="1584176"/>
            <a:chOff x="479" y="2640"/>
            <a:chExt cx="1264" cy="556"/>
          </a:xfrm>
        </p:grpSpPr>
        <p:sp>
          <p:nvSpPr>
            <p:cNvPr id="62" name="AutoShape 36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AutoShape 37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" name="Text Box 47"/>
          <p:cNvSpPr txBox="1">
            <a:spLocks noChangeArrowheads="1"/>
          </p:cNvSpPr>
          <p:nvPr/>
        </p:nvSpPr>
        <p:spPr bwMode="gray">
          <a:xfrm>
            <a:off x="3236590" y="3155484"/>
            <a:ext cx="263155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/>
              <a:t>Принят Указ Губернатора "О порядке осуществления профилактики суицидального</a:t>
            </a:r>
          </a:p>
          <a:p>
            <a:pPr algn="r"/>
            <a:r>
              <a:rPr lang="ru-RU" sz="1600" b="1" dirty="0" smtClean="0"/>
              <a:t>поведения населения Омской области"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Text Box 48"/>
          <p:cNvSpPr txBox="1">
            <a:spLocks noChangeArrowheads="1"/>
          </p:cNvSpPr>
          <p:nvPr/>
        </p:nvSpPr>
        <p:spPr bwMode="gray">
          <a:xfrm>
            <a:off x="6156176" y="3155484"/>
            <a:ext cx="223224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/>
              <a:t>Созданы межведомственные комиссии по профилактике суицидального поведения населения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539552" y="3242032"/>
            <a:ext cx="177676" cy="177676"/>
            <a:chOff x="4803" y="1006"/>
            <a:chExt cx="416" cy="416"/>
          </a:xfrm>
        </p:grpSpPr>
        <p:sp>
          <p:nvSpPr>
            <p:cNvPr id="92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95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96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7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94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Group 92"/>
          <p:cNvGrpSpPr>
            <a:grpSpLocks/>
          </p:cNvGrpSpPr>
          <p:nvPr/>
        </p:nvGrpSpPr>
        <p:grpSpPr bwMode="auto">
          <a:xfrm>
            <a:off x="3059832" y="3242032"/>
            <a:ext cx="177676" cy="177676"/>
            <a:chOff x="3647" y="1006"/>
            <a:chExt cx="416" cy="416"/>
          </a:xfrm>
        </p:grpSpPr>
        <p:sp>
          <p:nvSpPr>
            <p:cNvPr id="113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116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117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8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115" name="Picture 87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90"/>
          <p:cNvGrpSpPr>
            <a:grpSpLocks/>
          </p:cNvGrpSpPr>
          <p:nvPr/>
        </p:nvGrpSpPr>
        <p:grpSpPr bwMode="auto">
          <a:xfrm>
            <a:off x="6300192" y="3242032"/>
            <a:ext cx="177676" cy="177676"/>
            <a:chOff x="4803" y="1006"/>
            <a:chExt cx="416" cy="416"/>
          </a:xfrm>
        </p:grpSpPr>
        <p:sp>
          <p:nvSpPr>
            <p:cNvPr id="120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123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124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5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122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6" name="Line 4"/>
          <p:cNvSpPr>
            <a:spLocks noChangeShapeType="1"/>
          </p:cNvSpPr>
          <p:nvPr/>
        </p:nvSpPr>
        <p:spPr bwMode="black">
          <a:xfrm>
            <a:off x="1331640" y="5557302"/>
            <a:ext cx="6984776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7" name="Rectangle 8"/>
          <p:cNvSpPr>
            <a:spLocks noChangeArrowheads="1"/>
          </p:cNvSpPr>
          <p:nvPr/>
        </p:nvSpPr>
        <p:spPr bwMode="black">
          <a:xfrm>
            <a:off x="1475656" y="5085184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Проведение социально значимых мероприятий</a:t>
            </a:r>
            <a:endParaRPr lang="en-US" sz="2000" b="1" dirty="0"/>
          </a:p>
        </p:txBody>
      </p:sp>
      <p:grpSp>
        <p:nvGrpSpPr>
          <p:cNvPr id="24" name="Group 90"/>
          <p:cNvGrpSpPr>
            <a:grpSpLocks/>
          </p:cNvGrpSpPr>
          <p:nvPr/>
        </p:nvGrpSpPr>
        <p:grpSpPr bwMode="auto">
          <a:xfrm>
            <a:off x="937940" y="5125254"/>
            <a:ext cx="393700" cy="393700"/>
            <a:chOff x="4803" y="1006"/>
            <a:chExt cx="416" cy="416"/>
          </a:xfrm>
        </p:grpSpPr>
        <p:sp>
          <p:nvSpPr>
            <p:cNvPr id="129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132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133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4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131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6" name="Rectangle 29"/>
          <p:cNvSpPr>
            <a:spLocks noChangeArrowheads="1"/>
          </p:cNvSpPr>
          <p:nvPr/>
        </p:nvSpPr>
        <p:spPr bwMode="auto">
          <a:xfrm>
            <a:off x="683568" y="5733256"/>
            <a:ext cx="8001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Международный день семьи, Международный день защиты детей, День семьи, любви и верности, День матери, а также награждения многодетных матерей и отцов 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99592" y="1169174"/>
            <a:ext cx="2016224" cy="2880321"/>
            <a:chOff x="288" y="2908"/>
            <a:chExt cx="5232" cy="996"/>
          </a:xfrm>
          <a:solidFill>
            <a:schemeClr val="accent2">
              <a:lumMod val="75000"/>
            </a:schemeClr>
          </a:solidFill>
        </p:grpSpPr>
        <p:sp>
          <p:nvSpPr>
            <p:cNvPr id="39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pFill/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" y="4509119"/>
            <a:ext cx="8153400" cy="1858343"/>
            <a:chOff x="288" y="2908"/>
            <a:chExt cx="5232" cy="9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5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pFill/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" name="Text Box 41"/>
          <p:cNvSpPr txBox="1">
            <a:spLocks noChangeArrowheads="1"/>
          </p:cNvSpPr>
          <p:nvPr/>
        </p:nvSpPr>
        <p:spPr bwMode="gray">
          <a:xfrm>
            <a:off x="834008" y="4653136"/>
            <a:ext cx="777044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На всех уровнях необходимо укреплять сотрудничество с </a:t>
            </a:r>
            <a:r>
              <a:rPr lang="ru-RU" sz="1600" b="1" dirty="0" smtClean="0">
                <a:solidFill>
                  <a:srgbClr val="C00000"/>
                </a:solidFill>
              </a:rPr>
              <a:t>некоммерческими организациями, фондами</a:t>
            </a:r>
            <a:r>
              <a:rPr lang="ru-RU" sz="1600" b="1" dirty="0" smtClean="0">
                <a:solidFill>
                  <a:schemeClr val="bg1"/>
                </a:solidFill>
              </a:rPr>
              <a:t>, осуществляющими деятельность в сфере защиты интересов семьи, материнства, отцовства, детства, в том числе в рамках работы специальной подгруппы по детству в рамках проекта "Омск – социальная столица России". Особо необходимо привлечение благотворительных организаций к реализации данных мероприятий и проектов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gray">
          <a:xfrm>
            <a:off x="3203848" y="953151"/>
            <a:ext cx="5472608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Необходимо активизировать </a:t>
            </a:r>
            <a:r>
              <a:rPr lang="ru-RU" sz="2400" b="1" dirty="0" smtClean="0"/>
              <a:t>работу</a:t>
            </a:r>
          </a:p>
          <a:p>
            <a:pPr eaLnBrk="0" hangingPunct="0"/>
            <a:r>
              <a:rPr lang="ru-RU" sz="2400" b="1" dirty="0" smtClean="0"/>
              <a:t>по </a:t>
            </a:r>
            <a:r>
              <a:rPr lang="ru-RU" sz="2400" b="1" dirty="0" smtClean="0">
                <a:solidFill>
                  <a:srgbClr val="FF0000"/>
                </a:solidFill>
              </a:rPr>
              <a:t>информированию населения</a:t>
            </a:r>
            <a:r>
              <a:rPr lang="ru-RU" sz="2400" b="1" dirty="0" smtClean="0"/>
              <a:t> о проводимых мероприятиях, условиях и порядке получения </a:t>
            </a:r>
            <a:r>
              <a:rPr lang="ru-RU" sz="2400" b="1" dirty="0" smtClean="0"/>
              <a:t>наград</a:t>
            </a:r>
            <a:r>
              <a:rPr lang="en-US" sz="2400" b="1" dirty="0" smtClean="0"/>
              <a:t> </a:t>
            </a:r>
            <a:r>
              <a:rPr lang="ru-RU" sz="2400" b="1" dirty="0" smtClean="0"/>
              <a:t>Омской области – медалями "Материнская слава" и "Отцовская доблесть"</a:t>
            </a:r>
            <a:r>
              <a:rPr lang="ru-RU" sz="2400" b="1" dirty="0" smtClean="0"/>
              <a:t>, </a:t>
            </a:r>
            <a:r>
              <a:rPr lang="ru-RU" sz="2400" b="1" dirty="0" smtClean="0"/>
              <a:t>привлекать к этой работе </a:t>
            </a:r>
            <a:r>
              <a:rPr lang="ru-RU" sz="2400" b="1" dirty="0" smtClean="0">
                <a:solidFill>
                  <a:srgbClr val="FF0000"/>
                </a:solidFill>
              </a:rPr>
              <a:t>общественные организации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98303" y="404664"/>
            <a:ext cx="135747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7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black">
          <a:xfrm>
            <a:off x="3347864" y="1340768"/>
            <a:ext cx="475252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961425" y="2132856"/>
            <a:ext cx="7082515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9900"/>
                </a:solidFill>
              </a:rPr>
              <a:t>Регулирование рынка труда</a:t>
            </a:r>
            <a:endParaRPr lang="ru-RU" sz="4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72" name="Рисунок 71" descr="кодек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221088"/>
            <a:ext cx="2780928" cy="1707654"/>
          </a:xfrm>
          <a:prstGeom prst="rect">
            <a:avLst/>
          </a:prstGeom>
        </p:spPr>
      </p:pic>
      <p:pic>
        <p:nvPicPr>
          <p:cNvPr id="73" name="Рисунок 72" descr="pr_kariyer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221088"/>
            <a:ext cx="1853722" cy="1705994"/>
          </a:xfrm>
          <a:prstGeom prst="rect">
            <a:avLst/>
          </a:prstGeom>
        </p:spPr>
      </p:pic>
      <p:pic>
        <p:nvPicPr>
          <p:cNvPr id="34818" name="Picture 2" descr="http://s5.hostingkartinok.com/uploads/images/2013/11/e0d68d766d8ef81cb86f43e2ed6c700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21088"/>
            <a:ext cx="2232248" cy="177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12975" y="1556792"/>
            <a:ext cx="1031052" cy="163121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Verdana" pitchFamily="34" charset="0"/>
                <a:cs typeface="AngsanaUPC" pitchFamily="18" charset="-34"/>
              </a:rPr>
              <a:t>6</a:t>
            </a:r>
            <a:endParaRPr lang="ru-RU" sz="10000" b="1" cap="none" spc="0" dirty="0">
              <a:ln w="11430"/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Verdana" pitchFamily="34" charset="0"/>
              <a:cs typeface="AngsanaUPC" pitchFamily="18" charset="-34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25067" y="908720"/>
            <a:ext cx="750590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эффективной работы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системы социальной защиты</a:t>
            </a:r>
            <a:endParaRPr lang="ru-RU" sz="4400" b="1" cap="none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avt_ti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05064"/>
            <a:ext cx="2736304" cy="1871060"/>
          </a:xfrm>
          <a:prstGeom prst="rect">
            <a:avLst/>
          </a:prstGeom>
        </p:spPr>
      </p:pic>
      <p:pic>
        <p:nvPicPr>
          <p:cNvPr id="22" name="Рисунок 21" descr="103165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005064"/>
            <a:ext cx="2681538" cy="1872208"/>
          </a:xfrm>
          <a:prstGeom prst="rect">
            <a:avLst/>
          </a:prstGeom>
        </p:spPr>
      </p:pic>
      <p:pic>
        <p:nvPicPr>
          <p:cNvPr id="23" name="Рисунок 22" descr="karie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05064"/>
            <a:ext cx="274144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51669" y="3068960"/>
            <a:ext cx="7824787" cy="552450"/>
            <a:chOff x="399" y="2820"/>
            <a:chExt cx="4929" cy="34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5" name="AutoShape 25"/>
            <p:cNvSpPr>
              <a:spLocks noChangeArrowheads="1"/>
            </p:cNvSpPr>
            <p:nvPr/>
          </p:nvSpPr>
          <p:spPr bwMode="gray">
            <a:xfrm>
              <a:off x="399" y="2905"/>
              <a:ext cx="218" cy="175"/>
            </a:xfrm>
            <a:prstGeom prst="roundRect">
              <a:avLst>
                <a:gd name="adj" fmla="val 2906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" name="AutoShape 26"/>
            <p:cNvSpPr>
              <a:spLocks noChangeArrowheads="1"/>
            </p:cNvSpPr>
            <p:nvPr/>
          </p:nvSpPr>
          <p:spPr bwMode="gray">
            <a:xfrm>
              <a:off x="480" y="2820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жилые.jpg"/>
          <p:cNvPicPr>
            <a:picLocks noChangeAspect="1"/>
          </p:cNvPicPr>
          <p:nvPr/>
        </p:nvPicPr>
        <p:blipFill>
          <a:blip r:embed="rId3" cstate="print"/>
          <a:srcRect b="2244"/>
          <a:stretch>
            <a:fillRect/>
          </a:stretch>
        </p:blipFill>
        <p:spPr>
          <a:xfrm>
            <a:off x="9324528" y="2420888"/>
            <a:ext cx="2795803" cy="1944216"/>
          </a:xfrm>
          <a:prstGeom prst="rect">
            <a:avLst/>
          </a:prstGeom>
        </p:spPr>
      </p:pic>
      <p:pic>
        <p:nvPicPr>
          <p:cNvPr id="6" name="Рисунок 5" descr="moyasemia.jpg"/>
          <p:cNvPicPr>
            <a:picLocks noChangeAspect="1"/>
          </p:cNvPicPr>
          <p:nvPr/>
        </p:nvPicPr>
        <p:blipFill>
          <a:blip r:embed="rId4" cstate="print"/>
          <a:srcRect b="4921"/>
          <a:stretch>
            <a:fillRect/>
          </a:stretch>
        </p:blipFill>
        <p:spPr>
          <a:xfrm>
            <a:off x="9324528" y="404664"/>
            <a:ext cx="2726432" cy="1944216"/>
          </a:xfrm>
          <a:prstGeom prst="rect">
            <a:avLst/>
          </a:prstGeom>
        </p:spPr>
      </p:pic>
      <p:pic>
        <p:nvPicPr>
          <p:cNvPr id="7" name="Рисунок 6" descr="23da450944f0818162562a06dc761501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4528" y="4437112"/>
            <a:ext cx="2808312" cy="19442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Line 4"/>
          <p:cNvSpPr>
            <a:spLocks noChangeShapeType="1"/>
          </p:cNvSpPr>
          <p:nvPr/>
        </p:nvSpPr>
        <p:spPr bwMode="black">
          <a:xfrm>
            <a:off x="1763688" y="1268760"/>
            <a:ext cx="64087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black">
          <a:xfrm>
            <a:off x="1763688" y="908720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Организация, нормирование и оплата труда работников </a:t>
            </a:r>
            <a:endParaRPr lang="en-US" sz="2000" b="1" dirty="0"/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1259632" y="908720"/>
            <a:ext cx="393700" cy="393700"/>
            <a:chOff x="4803" y="1006"/>
            <a:chExt cx="416" cy="416"/>
          </a:xfrm>
        </p:grpSpPr>
        <p:sp>
          <p:nvSpPr>
            <p:cNvPr id="92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95" name="Picture 83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96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7" name="Picture 85" descr="Picture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94" name="Picture 89"/>
            <p:cNvPicPr>
              <a:picLocks noChangeAspect="1" noChangeArrowheads="1"/>
            </p:cNvPicPr>
            <p:nvPr/>
          </p:nvPicPr>
          <p:blipFill>
            <a:blip r:embed="rId8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3" name="Rectangle 276"/>
          <p:cNvSpPr>
            <a:spLocks noChangeArrowheads="1"/>
          </p:cNvSpPr>
          <p:nvPr/>
        </p:nvSpPr>
        <p:spPr bwMode="black">
          <a:xfrm>
            <a:off x="971600" y="1412776"/>
            <a:ext cx="2376264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Всего в учреждениях отрасли занято более 13 тысяч человек</a:t>
            </a:r>
            <a:endParaRPr lang="en-US" sz="2400" b="1" dirty="0">
              <a:cs typeface="Arial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33400" y="3717032"/>
            <a:ext cx="8153400" cy="864095"/>
            <a:chOff x="288" y="2908"/>
            <a:chExt cx="5232" cy="996"/>
          </a:xfrm>
          <a:solidFill>
            <a:schemeClr val="accent2">
              <a:lumMod val="75000"/>
              <a:alpha val="57000"/>
            </a:schemeClr>
          </a:solidFill>
        </p:grpSpPr>
        <p:sp>
          <p:nvSpPr>
            <p:cNvPr id="217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pFill/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2" name="Text Box 41"/>
          <p:cNvSpPr txBox="1">
            <a:spLocks noChangeArrowheads="1"/>
          </p:cNvSpPr>
          <p:nvPr/>
        </p:nvSpPr>
        <p:spPr bwMode="gray">
          <a:xfrm>
            <a:off x="755576" y="3861047"/>
            <a:ext cx="76328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Департамент по труду проводит инвентаризацию существующих федеральных норм труда, анализ обоснованности применяемых норм труда</a:t>
            </a:r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539552" y="5373215"/>
            <a:ext cx="8153400" cy="792088"/>
            <a:chOff x="288" y="2908"/>
            <a:chExt cx="5232" cy="996"/>
          </a:xfrm>
          <a:solidFill>
            <a:schemeClr val="accent2">
              <a:lumMod val="75000"/>
              <a:alpha val="57000"/>
            </a:schemeClr>
          </a:solidFill>
        </p:grpSpPr>
        <p:sp>
          <p:nvSpPr>
            <p:cNvPr id="224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pFill/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6" name="Text Box 41"/>
          <p:cNvSpPr txBox="1">
            <a:spLocks noChangeArrowheads="1"/>
          </p:cNvSpPr>
          <p:nvPr/>
        </p:nvSpPr>
        <p:spPr bwMode="gray">
          <a:xfrm>
            <a:off x="761728" y="5517230"/>
            <a:ext cx="76328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Нормирование труда обусловит переход работников учреждений на эффективный контракт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7" name="Text Box 41"/>
          <p:cNvSpPr txBox="1">
            <a:spLocks noChangeArrowheads="1"/>
          </p:cNvSpPr>
          <p:nvPr/>
        </p:nvSpPr>
        <p:spPr bwMode="gray">
          <a:xfrm>
            <a:off x="755576" y="4653135"/>
            <a:ext cx="76328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После разработки методических рекомендаций системы нормирования труда должны быть сформированы во всех госучреждениях</a:t>
            </a:r>
          </a:p>
        </p:txBody>
      </p:sp>
      <p:sp>
        <p:nvSpPr>
          <p:cNvPr id="228" name="AutoShape 34"/>
          <p:cNvSpPr>
            <a:spLocks noChangeArrowheads="1"/>
          </p:cNvSpPr>
          <p:nvPr/>
        </p:nvSpPr>
        <p:spPr bwMode="gray">
          <a:xfrm>
            <a:off x="5868144" y="2691408"/>
            <a:ext cx="2347913" cy="648072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9" name="AutoShape 35"/>
          <p:cNvSpPr>
            <a:spLocks noChangeArrowheads="1"/>
          </p:cNvSpPr>
          <p:nvPr/>
        </p:nvSpPr>
        <p:spPr bwMode="gray">
          <a:xfrm>
            <a:off x="3419872" y="2348880"/>
            <a:ext cx="2347912" cy="990600"/>
          </a:xfrm>
          <a:prstGeom prst="bevel">
            <a:avLst>
              <a:gd name="adj" fmla="val 304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31" name="Rectangle 38"/>
          <p:cNvSpPr>
            <a:spLocks noChangeArrowheads="1"/>
          </p:cNvSpPr>
          <p:nvPr/>
        </p:nvSpPr>
        <p:spPr bwMode="black">
          <a:xfrm>
            <a:off x="3347865" y="1412776"/>
            <a:ext cx="52565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Несмотря на увеличения выполняемого учреждениями социальной защиты населения объема работ, среднесписочная численность работников снизилась</a:t>
            </a:r>
            <a:endParaRPr lang="en-US" sz="1600" b="1" dirty="0"/>
          </a:p>
        </p:txBody>
      </p:sp>
      <p:sp>
        <p:nvSpPr>
          <p:cNvPr id="232" name="Text Box 40"/>
          <p:cNvSpPr txBox="1">
            <a:spLocks noChangeArrowheads="1"/>
          </p:cNvSpPr>
          <p:nvPr/>
        </p:nvSpPr>
        <p:spPr bwMode="black">
          <a:xfrm>
            <a:off x="6096744" y="2780928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 год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" name="Text Box 45"/>
          <p:cNvSpPr txBox="1">
            <a:spLocks noChangeArrowheads="1"/>
          </p:cNvSpPr>
          <p:nvPr/>
        </p:nvSpPr>
        <p:spPr bwMode="black">
          <a:xfrm>
            <a:off x="3653234" y="275131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2013 год</a:t>
            </a:r>
          </a:p>
        </p:txBody>
      </p:sp>
      <p:sp>
        <p:nvSpPr>
          <p:cNvPr id="237" name="Text Box 40"/>
          <p:cNvSpPr txBox="1">
            <a:spLocks noChangeArrowheads="1"/>
          </p:cNvSpPr>
          <p:nvPr/>
        </p:nvSpPr>
        <p:spPr bwMode="black">
          <a:xfrm>
            <a:off x="5652120" y="2247255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-317 человек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3773488" y="2270125"/>
            <a:ext cx="4760912" cy="2414588"/>
            <a:chOff x="1139" y="1540"/>
            <a:chExt cx="3639" cy="1846"/>
          </a:xfrm>
        </p:grpSpPr>
        <p:sp>
          <p:nvSpPr>
            <p:cNvPr id="36" name="Line 238"/>
            <p:cNvSpPr>
              <a:spLocks noChangeShapeType="1"/>
            </p:cNvSpPr>
            <p:nvPr/>
          </p:nvSpPr>
          <p:spPr bwMode="ltGray">
            <a:xfrm>
              <a:off x="1139" y="1540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7" name="Line 239"/>
            <p:cNvSpPr>
              <a:spLocks noChangeShapeType="1"/>
            </p:cNvSpPr>
            <p:nvPr/>
          </p:nvSpPr>
          <p:spPr bwMode="ltGray">
            <a:xfrm>
              <a:off x="1139" y="1850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8" name="Line 240"/>
            <p:cNvSpPr>
              <a:spLocks noChangeShapeType="1"/>
            </p:cNvSpPr>
            <p:nvPr/>
          </p:nvSpPr>
          <p:spPr bwMode="ltGray">
            <a:xfrm>
              <a:off x="1139" y="2151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" name="Line 241"/>
            <p:cNvSpPr>
              <a:spLocks noChangeShapeType="1"/>
            </p:cNvSpPr>
            <p:nvPr/>
          </p:nvSpPr>
          <p:spPr bwMode="ltGray">
            <a:xfrm>
              <a:off x="1139" y="2461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0" name="Line 242"/>
            <p:cNvSpPr>
              <a:spLocks noChangeShapeType="1"/>
            </p:cNvSpPr>
            <p:nvPr/>
          </p:nvSpPr>
          <p:spPr bwMode="ltGray">
            <a:xfrm>
              <a:off x="1139" y="2762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1" name="Line 243"/>
            <p:cNvSpPr>
              <a:spLocks noChangeShapeType="1"/>
            </p:cNvSpPr>
            <p:nvPr/>
          </p:nvSpPr>
          <p:spPr bwMode="ltGray">
            <a:xfrm>
              <a:off x="1139" y="3072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2" name="Line 244"/>
            <p:cNvSpPr>
              <a:spLocks noChangeShapeType="1"/>
            </p:cNvSpPr>
            <p:nvPr/>
          </p:nvSpPr>
          <p:spPr bwMode="ltGray">
            <a:xfrm>
              <a:off x="1139" y="3386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3" name="Group 245"/>
          <p:cNvGrpSpPr>
            <a:grpSpLocks/>
          </p:cNvGrpSpPr>
          <p:nvPr/>
        </p:nvGrpSpPr>
        <p:grpSpPr bwMode="auto">
          <a:xfrm>
            <a:off x="3275856" y="2124244"/>
            <a:ext cx="703325" cy="2035596"/>
            <a:chOff x="1146" y="1621"/>
            <a:chExt cx="475" cy="1188"/>
          </a:xfrm>
        </p:grpSpPr>
        <p:sp>
          <p:nvSpPr>
            <p:cNvPr id="47" name="Rectangle 247"/>
            <p:cNvSpPr>
              <a:spLocks noChangeArrowheads="1"/>
            </p:cNvSpPr>
            <p:nvPr/>
          </p:nvSpPr>
          <p:spPr bwMode="black">
            <a:xfrm>
              <a:off x="1168" y="2593"/>
              <a:ext cx="396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cs typeface="Arial" charset="0"/>
                </a:rPr>
                <a:t>23</a:t>
              </a:r>
              <a:r>
                <a:rPr lang="en-US" b="1" dirty="0" smtClean="0">
                  <a:cs typeface="Arial" charset="0"/>
                </a:rPr>
                <a:t>%</a:t>
              </a:r>
              <a:endParaRPr lang="en-US" b="1" dirty="0">
                <a:cs typeface="Arial" charset="0"/>
              </a:endParaRPr>
            </a:p>
          </p:txBody>
        </p:sp>
        <p:sp>
          <p:nvSpPr>
            <p:cNvPr id="51" name="Rectangle 248"/>
            <p:cNvSpPr>
              <a:spLocks noChangeArrowheads="1"/>
            </p:cNvSpPr>
            <p:nvPr/>
          </p:nvSpPr>
          <p:spPr bwMode="black">
            <a:xfrm>
              <a:off x="1168" y="2340"/>
              <a:ext cx="396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cs typeface="Arial" charset="0"/>
                </a:rPr>
                <a:t>31%</a:t>
              </a:r>
              <a:endParaRPr lang="en-US" b="1" dirty="0">
                <a:cs typeface="Arial" charset="0"/>
              </a:endParaRPr>
            </a:p>
          </p:txBody>
        </p:sp>
        <p:sp>
          <p:nvSpPr>
            <p:cNvPr id="54" name="Rectangle 249"/>
            <p:cNvSpPr>
              <a:spLocks noChangeArrowheads="1"/>
            </p:cNvSpPr>
            <p:nvPr/>
          </p:nvSpPr>
          <p:spPr bwMode="black">
            <a:xfrm>
              <a:off x="1185" y="2125"/>
              <a:ext cx="396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cs typeface="Arial" charset="0"/>
                </a:rPr>
                <a:t>45</a:t>
              </a:r>
              <a:r>
                <a:rPr lang="en-US" b="1" dirty="0" smtClean="0">
                  <a:cs typeface="Arial" charset="0"/>
                </a:rPr>
                <a:t>%</a:t>
              </a:r>
              <a:endParaRPr lang="en-US" b="1" dirty="0">
                <a:cs typeface="Arial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/>
          </p:nvSpPr>
          <p:spPr bwMode="black">
            <a:xfrm>
              <a:off x="1185" y="1872"/>
              <a:ext cx="396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cs typeface="Arial" charset="0"/>
                </a:rPr>
                <a:t>50</a:t>
              </a:r>
              <a:r>
                <a:rPr lang="en-US" b="1" dirty="0" smtClean="0">
                  <a:cs typeface="Arial" charset="0"/>
                </a:rPr>
                <a:t>%</a:t>
              </a:r>
              <a:endParaRPr lang="en-US" b="1" dirty="0">
                <a:cs typeface="Arial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/>
          </p:nvSpPr>
          <p:spPr bwMode="black">
            <a:xfrm>
              <a:off x="1146" y="1621"/>
              <a:ext cx="475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cs typeface="Arial" charset="0"/>
                </a:rPr>
                <a:t>1</a:t>
              </a:r>
              <a:r>
                <a:rPr lang="ru-RU" b="1" dirty="0" smtClean="0">
                  <a:cs typeface="Arial" charset="0"/>
                </a:rPr>
                <a:t>52</a:t>
              </a:r>
              <a:r>
                <a:rPr lang="en-US" b="1" dirty="0" smtClean="0">
                  <a:cs typeface="Arial" charset="0"/>
                </a:rPr>
                <a:t>%</a:t>
              </a:r>
              <a:endParaRPr lang="en-US" b="1" dirty="0">
                <a:cs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1844756" y="4437112"/>
            <a:ext cx="6478587" cy="792163"/>
            <a:chOff x="1008" y="3150"/>
            <a:chExt cx="4081" cy="499"/>
          </a:xfrm>
        </p:grpSpPr>
        <p:sp>
          <p:nvSpPr>
            <p:cNvPr id="70" name="Rectangle 255"/>
            <p:cNvSpPr>
              <a:spLocks noChangeArrowheads="1"/>
            </p:cNvSpPr>
            <p:nvPr/>
          </p:nvSpPr>
          <p:spPr bwMode="ltGray">
            <a:xfrm flipV="1">
              <a:off x="1008" y="3492"/>
              <a:ext cx="3957" cy="47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TopRight">
                <a:rot lat="600000" lon="900000" rev="0"/>
              </a:camera>
              <a:lightRig rig="legacyNormal3" dir="r"/>
            </a:scene3d>
            <a:sp3d extrusionH="1801800" prstMaterial="legacyMetal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9" name="Group 256"/>
            <p:cNvGrpSpPr>
              <a:grpSpLocks/>
            </p:cNvGrpSpPr>
            <p:nvPr/>
          </p:nvGrpSpPr>
          <p:grpSpPr bwMode="auto">
            <a:xfrm>
              <a:off x="1745" y="3150"/>
              <a:ext cx="3344" cy="499"/>
              <a:chOff x="1745" y="3150"/>
              <a:chExt cx="3344" cy="499"/>
            </a:xfrm>
          </p:grpSpPr>
          <p:sp>
            <p:nvSpPr>
              <p:cNvPr id="72" name="Line 257"/>
              <p:cNvSpPr>
                <a:spLocks noChangeShapeType="1"/>
              </p:cNvSpPr>
              <p:nvPr/>
            </p:nvSpPr>
            <p:spPr bwMode="gray">
              <a:xfrm flipV="1">
                <a:off x="1745" y="3162"/>
                <a:ext cx="851" cy="21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258"/>
              <p:cNvSpPr>
                <a:spLocks noChangeShapeType="1"/>
              </p:cNvSpPr>
              <p:nvPr/>
            </p:nvSpPr>
            <p:spPr bwMode="gray">
              <a:xfrm flipV="1">
                <a:off x="2940" y="3177"/>
                <a:ext cx="540" cy="3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Line 259"/>
              <p:cNvSpPr>
                <a:spLocks noChangeShapeType="1"/>
              </p:cNvSpPr>
              <p:nvPr/>
            </p:nvSpPr>
            <p:spPr bwMode="gray">
              <a:xfrm flipV="1">
                <a:off x="3481" y="3267"/>
                <a:ext cx="477" cy="27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Line 260"/>
              <p:cNvSpPr>
                <a:spLocks noChangeShapeType="1"/>
              </p:cNvSpPr>
              <p:nvPr/>
            </p:nvSpPr>
            <p:spPr bwMode="gray">
              <a:xfrm flipV="1">
                <a:off x="4063" y="3294"/>
                <a:ext cx="460" cy="306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Line 261"/>
              <p:cNvSpPr>
                <a:spLocks noChangeShapeType="1"/>
              </p:cNvSpPr>
              <p:nvPr/>
            </p:nvSpPr>
            <p:spPr bwMode="gray">
              <a:xfrm flipV="1">
                <a:off x="4640" y="3311"/>
                <a:ext cx="449" cy="33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Line 262"/>
              <p:cNvSpPr>
                <a:spLocks noChangeShapeType="1"/>
              </p:cNvSpPr>
              <p:nvPr/>
            </p:nvSpPr>
            <p:spPr bwMode="gray">
              <a:xfrm flipV="1">
                <a:off x="2353" y="3150"/>
                <a:ext cx="636" cy="28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8" name="Rectangle 270"/>
          <p:cNvSpPr>
            <a:spLocks noChangeArrowheads="1"/>
          </p:cNvSpPr>
          <p:nvPr/>
        </p:nvSpPr>
        <p:spPr bwMode="auto">
          <a:xfrm rot="198173">
            <a:off x="3749871" y="2146821"/>
            <a:ext cx="1293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врачи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0" name="AutoShape 272"/>
          <p:cNvSpPr>
            <a:spLocks noChangeArrowheads="1"/>
          </p:cNvSpPr>
          <p:nvPr/>
        </p:nvSpPr>
        <p:spPr bwMode="gray">
          <a:xfrm rot="16200000">
            <a:off x="1331640" y="3140968"/>
            <a:ext cx="1224136" cy="2520280"/>
          </a:xfrm>
          <a:prstGeom prst="wedgeRectCallout">
            <a:avLst>
              <a:gd name="adj1" fmla="val -11769"/>
              <a:gd name="adj2" fmla="val 124556"/>
            </a:avLst>
          </a:prstGeom>
          <a:solidFill>
            <a:schemeClr val="folHlink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vert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Повышение оплаты труда более 40 процентов персонала учреждений (5,8 тыс. чел)</a:t>
            </a:r>
            <a:endParaRPr lang="en-US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1" name="AutoShape 273"/>
          <p:cNvSpPr>
            <a:spLocks noChangeArrowheads="1"/>
          </p:cNvSpPr>
          <p:nvPr/>
        </p:nvSpPr>
        <p:spPr bwMode="gray">
          <a:xfrm>
            <a:off x="5364088" y="1484784"/>
            <a:ext cx="2304256" cy="648072"/>
          </a:xfrm>
          <a:prstGeom prst="wedgeRectCallout">
            <a:avLst>
              <a:gd name="adj1" fmla="val 3287"/>
              <a:gd name="adj2" fmla="val 106556"/>
            </a:avLst>
          </a:prstGeom>
          <a:solidFill>
            <a:schemeClr val="accent2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dirty="0" smtClean="0"/>
              <a:t>прирост заработной платы в 2013 году 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4" name="Rectangle 276"/>
          <p:cNvSpPr>
            <a:spLocks noChangeArrowheads="1"/>
          </p:cNvSpPr>
          <p:nvPr/>
        </p:nvSpPr>
        <p:spPr bwMode="black">
          <a:xfrm>
            <a:off x="665163" y="1628800"/>
            <a:ext cx="2466975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/>
              <a:t>По итогам 2013 года</a:t>
            </a:r>
          </a:p>
          <a:p>
            <a:r>
              <a:rPr lang="ru-RU" b="1" dirty="0" smtClean="0"/>
              <a:t>в среднем по отрасли заработная плата работников увеличилась на 27 процентов</a:t>
            </a:r>
            <a:endParaRPr lang="en-US" b="1" dirty="0">
              <a:cs typeface="Arial" charset="0"/>
            </a:endParaRPr>
          </a:p>
        </p:txBody>
      </p:sp>
      <p:sp>
        <p:nvSpPr>
          <p:cNvPr id="95" name="Line 277"/>
          <p:cNvSpPr>
            <a:spLocks noChangeShapeType="1"/>
          </p:cNvSpPr>
          <p:nvPr/>
        </p:nvSpPr>
        <p:spPr bwMode="black">
          <a:xfrm>
            <a:off x="665163" y="3645024"/>
            <a:ext cx="2514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" name="Rectangle 270"/>
          <p:cNvSpPr>
            <a:spLocks noChangeArrowheads="1"/>
          </p:cNvSpPr>
          <p:nvPr/>
        </p:nvSpPr>
        <p:spPr bwMode="auto">
          <a:xfrm rot="198173">
            <a:off x="3748559" y="2628408"/>
            <a:ext cx="2871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средний медперсонал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6" name="Rectangle 270"/>
          <p:cNvSpPr>
            <a:spLocks noChangeArrowheads="1"/>
          </p:cNvSpPr>
          <p:nvPr/>
        </p:nvSpPr>
        <p:spPr bwMode="auto">
          <a:xfrm rot="198173">
            <a:off x="3748560" y="3049249"/>
            <a:ext cx="2871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социальные работники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8" name="Rectangle 270"/>
          <p:cNvSpPr>
            <a:spLocks noChangeArrowheads="1"/>
          </p:cNvSpPr>
          <p:nvPr/>
        </p:nvSpPr>
        <p:spPr bwMode="auto">
          <a:xfrm rot="207384">
            <a:off x="3892297" y="3461312"/>
            <a:ext cx="3471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 работники СРЦ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0" name="Rectangle 270"/>
          <p:cNvSpPr>
            <a:spLocks noChangeArrowheads="1"/>
          </p:cNvSpPr>
          <p:nvPr/>
        </p:nvSpPr>
        <p:spPr bwMode="auto">
          <a:xfrm rot="198173">
            <a:off x="3740393" y="3841337"/>
            <a:ext cx="2871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младший медперсонал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2" name="Line 4"/>
          <p:cNvSpPr>
            <a:spLocks noChangeShapeType="1"/>
          </p:cNvSpPr>
          <p:nvPr/>
        </p:nvSpPr>
        <p:spPr bwMode="black">
          <a:xfrm>
            <a:off x="1979712" y="1268760"/>
            <a:ext cx="36004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black">
          <a:xfrm>
            <a:off x="1979712" y="836712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/>
              <a:t>Повышение заработной платы</a:t>
            </a:r>
            <a:endParaRPr lang="en-US" sz="2000" dirty="0"/>
          </a:p>
        </p:txBody>
      </p: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1475656" y="875060"/>
            <a:ext cx="393700" cy="393700"/>
            <a:chOff x="4803" y="1006"/>
            <a:chExt cx="416" cy="416"/>
          </a:xfrm>
        </p:grpSpPr>
        <p:sp>
          <p:nvSpPr>
            <p:cNvPr id="65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81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82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3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69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8" name="Rectangle 276"/>
          <p:cNvSpPr>
            <a:spLocks noChangeArrowheads="1"/>
          </p:cNvSpPr>
          <p:nvPr/>
        </p:nvSpPr>
        <p:spPr bwMode="black">
          <a:xfrm>
            <a:off x="683568" y="5445224"/>
            <a:ext cx="777686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В 2014, как и в 2013 году, бюджетные ассигнования на Указы заложены в полном объеме</a:t>
            </a:r>
            <a:endParaRPr lang="en-US" b="1" dirty="0">
              <a:cs typeface="Arial" charset="0"/>
            </a:endParaRPr>
          </a:p>
        </p:txBody>
      </p:sp>
      <p:sp>
        <p:nvSpPr>
          <p:cNvPr id="99" name="Line 277"/>
          <p:cNvSpPr>
            <a:spLocks noChangeShapeType="1"/>
          </p:cNvSpPr>
          <p:nvPr/>
        </p:nvSpPr>
        <p:spPr bwMode="black">
          <a:xfrm>
            <a:off x="683568" y="5157192"/>
            <a:ext cx="2514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Oval 33"/>
          <p:cNvSpPr>
            <a:spLocks noChangeArrowheads="1"/>
          </p:cNvSpPr>
          <p:nvPr/>
        </p:nvSpPr>
        <p:spPr bwMode="gray">
          <a:xfrm>
            <a:off x="107504" y="1556792"/>
            <a:ext cx="3895725" cy="3892550"/>
          </a:xfrm>
          <a:prstGeom prst="ellipse">
            <a:avLst/>
          </a:prstGeom>
          <a:solidFill>
            <a:schemeClr val="tx2">
              <a:alpha val="10001"/>
            </a:schemeClr>
          </a:solidFill>
          <a:ln w="9525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black">
          <a:xfrm>
            <a:off x="2483768" y="1268760"/>
            <a:ext cx="528064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В 2013 году на социальную защиту отрасли было направлено 11 миллиардов рублей</a:t>
            </a:r>
            <a:endParaRPr lang="en-US" sz="1600" b="1" dirty="0"/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black">
          <a:xfrm>
            <a:off x="2915816" y="5229200"/>
            <a:ext cx="576064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Обеспечение реализации регионального Плана мероприятий по росту доходов и оптимизации расходов областного бюджета, предусматривающего меры сокращению расходов органов государственной власти и учреждений, оптимизации сети учреждений и мер социальной поддержки</a:t>
            </a:r>
            <a:endParaRPr lang="en-US" sz="1600" b="1" dirty="0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black">
          <a:xfrm>
            <a:off x="4067944" y="4077072"/>
            <a:ext cx="471492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Созданный отдел внутреннего аудита позволит осуществлять комплексные проверки подведомственных учреждений не реже</a:t>
            </a:r>
          </a:p>
          <a:p>
            <a:r>
              <a:rPr lang="ru-RU" sz="1600" b="1" dirty="0" smtClean="0"/>
              <a:t>чем 1 раз в 2 года </a:t>
            </a:r>
            <a:endParaRPr lang="en-US" sz="1600" b="1" dirty="0"/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black">
          <a:xfrm>
            <a:off x="3923928" y="1949931"/>
            <a:ext cx="49605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 формировании бюджета отрасли на 2014 год в полном объеме реализован программно-целевой метод планирования бюджетных расходов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black">
          <a:xfrm>
            <a:off x="4171653" y="2852936"/>
            <a:ext cx="500885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В течение 2013 года проведено 30 проверок подведомственных учреждений, из них 10 плановых, 9 внеплановых и 11 внезапных. Выявлено 136 нарушений на общую сумму 12,5 млн. руб.</a:t>
            </a:r>
            <a:endParaRPr lang="en-US" sz="1600" b="1" dirty="0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195736" y="1412776"/>
            <a:ext cx="457200" cy="457200"/>
            <a:chOff x="384" y="1776"/>
            <a:chExt cx="1488" cy="1488"/>
          </a:xfrm>
        </p:grpSpPr>
        <p:sp>
          <p:nvSpPr>
            <p:cNvPr id="34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275856" y="1988840"/>
            <a:ext cx="457200" cy="457200"/>
            <a:chOff x="384" y="1776"/>
            <a:chExt cx="1488" cy="1488"/>
          </a:xfrm>
        </p:grpSpPr>
        <p:sp>
          <p:nvSpPr>
            <p:cNvPr id="37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673624" y="3201988"/>
            <a:ext cx="457200" cy="457200"/>
            <a:chOff x="384" y="1776"/>
            <a:chExt cx="1488" cy="1488"/>
          </a:xfrm>
        </p:grpSpPr>
        <p:sp>
          <p:nvSpPr>
            <p:cNvPr id="40" name="Oval 51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394720" y="4221088"/>
            <a:ext cx="457200" cy="457200"/>
            <a:chOff x="384" y="1776"/>
            <a:chExt cx="1488" cy="1488"/>
          </a:xfrm>
        </p:grpSpPr>
        <p:sp>
          <p:nvSpPr>
            <p:cNvPr id="43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339752" y="5060032"/>
            <a:ext cx="457200" cy="457200"/>
            <a:chOff x="384" y="1776"/>
            <a:chExt cx="1488" cy="1488"/>
          </a:xfrm>
        </p:grpSpPr>
        <p:sp>
          <p:nvSpPr>
            <p:cNvPr id="4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478979" y="1944142"/>
            <a:ext cx="3124200" cy="3124200"/>
            <a:chOff x="384" y="1776"/>
            <a:chExt cx="1488" cy="1488"/>
          </a:xfrm>
        </p:grpSpPr>
        <p:sp>
          <p:nvSpPr>
            <p:cNvPr id="49" name="Oval 60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34902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" name="Text Box 37"/>
          <p:cNvSpPr txBox="1">
            <a:spLocks noChangeArrowheads="1"/>
          </p:cNvSpPr>
          <p:nvPr/>
        </p:nvSpPr>
        <p:spPr bwMode="white">
          <a:xfrm>
            <a:off x="611560" y="2610778"/>
            <a:ext cx="2736304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dirty="0" smtClean="0">
                <a:solidFill>
                  <a:schemeClr val="bg1"/>
                </a:solidFill>
              </a:rPr>
              <a:t>Финансовое обеспечение отрасли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12975" y="1556792"/>
            <a:ext cx="1031052" cy="163121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Verdana" pitchFamily="34" charset="0"/>
                <a:cs typeface="AngsanaUPC" pitchFamily="18" charset="-34"/>
              </a:rPr>
              <a:t>7</a:t>
            </a:r>
            <a:endParaRPr lang="ru-RU" sz="10000" b="1" cap="none" spc="0" dirty="0">
              <a:ln w="11430"/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Verdana" pitchFamily="34" charset="0"/>
              <a:cs typeface="AngsanaUPC" pitchFamily="18" charset="-34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83459" y="1530658"/>
            <a:ext cx="77891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5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"ОМСК – </a:t>
            </a:r>
          </a:p>
          <a:p>
            <a:pPr algn="ctr"/>
            <a:r>
              <a:rPr lang="ru-RU" sz="5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СТОЛИЦА"</a:t>
            </a:r>
            <a:endParaRPr lang="ru-RU" sz="5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 descr="23da450944f0818162562a06dc76150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05064"/>
            <a:ext cx="2448272" cy="1586747"/>
          </a:xfrm>
          <a:prstGeom prst="rect">
            <a:avLst/>
          </a:prstGeom>
        </p:spPr>
      </p:pic>
      <p:pic>
        <p:nvPicPr>
          <p:cNvPr id="24" name="Рисунок 23" descr="сем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05064"/>
            <a:ext cx="2304256" cy="1586748"/>
          </a:xfrm>
          <a:prstGeom prst="rect">
            <a:avLst/>
          </a:prstGeom>
        </p:spPr>
      </p:pic>
      <p:pic>
        <p:nvPicPr>
          <p:cNvPr id="26" name="Рисунок 25" descr="Bankoboev.Ru_puskayut_puzyri_starich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005064"/>
            <a:ext cx="2566511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9552" y="3212976"/>
            <a:ext cx="8153400" cy="2592288"/>
            <a:chOff x="288" y="2908"/>
            <a:chExt cx="5232" cy="996"/>
          </a:xfrm>
        </p:grpSpPr>
        <p:sp>
          <p:nvSpPr>
            <p:cNvPr id="45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23528" y="2814464"/>
            <a:ext cx="2736304" cy="902568"/>
            <a:chOff x="479" y="2640"/>
            <a:chExt cx="1264" cy="556"/>
          </a:xfrm>
        </p:grpSpPr>
        <p:sp>
          <p:nvSpPr>
            <p:cNvPr id="48" name="AutoShape 29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30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" name="Text Box 31"/>
          <p:cNvSpPr txBox="1">
            <a:spLocks noChangeArrowheads="1"/>
          </p:cNvSpPr>
          <p:nvPr/>
        </p:nvSpPr>
        <p:spPr bwMode="gray">
          <a:xfrm>
            <a:off x="395536" y="2780928"/>
            <a:ext cx="255843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Повышение эффективности деятельности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767633" y="2814464"/>
            <a:ext cx="2740471" cy="902568"/>
            <a:chOff x="479" y="2640"/>
            <a:chExt cx="1264" cy="556"/>
          </a:xfrm>
        </p:grpSpPr>
        <p:sp>
          <p:nvSpPr>
            <p:cNvPr id="52" name="AutoShape 33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34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5220072" y="2814464"/>
            <a:ext cx="3384376" cy="902568"/>
            <a:chOff x="479" y="2640"/>
            <a:chExt cx="1264" cy="556"/>
          </a:xfrm>
        </p:grpSpPr>
        <p:sp>
          <p:nvSpPr>
            <p:cNvPr id="55" name="AutoShape 36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37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" name="Text Box 4"/>
          <p:cNvSpPr txBox="1">
            <a:spLocks noChangeArrowheads="1"/>
          </p:cNvSpPr>
          <p:nvPr/>
        </p:nvSpPr>
        <p:spPr bwMode="gray">
          <a:xfrm>
            <a:off x="2123728" y="1052736"/>
            <a:ext cx="6336704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Цель проекта </a:t>
            </a:r>
            <a:r>
              <a:rPr lang="ru-RU" sz="2000" b="1" dirty="0" smtClean="0"/>
              <a:t>– обеспечение ускоренного социального развития без дополнительных бюджетных ассигнований за счет повышения социальной активности и ответственности бизнеса, органов государственной власти и населения Омской области</a:t>
            </a:r>
            <a:endParaRPr lang="en-US" sz="2000" b="1" dirty="0"/>
          </a:p>
        </p:txBody>
      </p:sp>
      <p:pic>
        <p:nvPicPr>
          <p:cNvPr id="69" name="Picture 46" descr="num-1_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11560" y="1124744"/>
            <a:ext cx="1338603" cy="1512168"/>
          </a:xfrm>
          <a:prstGeom prst="rect">
            <a:avLst/>
          </a:prstGeom>
          <a:noFill/>
        </p:spPr>
      </p:pic>
      <p:sp>
        <p:nvSpPr>
          <p:cNvPr id="81" name="Text Box 47"/>
          <p:cNvSpPr txBox="1">
            <a:spLocks noChangeArrowheads="1"/>
          </p:cNvSpPr>
          <p:nvPr/>
        </p:nvSpPr>
        <p:spPr bwMode="gray">
          <a:xfrm>
            <a:off x="2915816" y="2773377"/>
            <a:ext cx="230425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Взаимодействие с общественными организациями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" name="Text Box 48"/>
          <p:cNvSpPr txBox="1">
            <a:spLocks noChangeArrowheads="1"/>
          </p:cNvSpPr>
          <p:nvPr/>
        </p:nvSpPr>
        <p:spPr bwMode="gray">
          <a:xfrm>
            <a:off x="5484738" y="2780928"/>
            <a:ext cx="311971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Развитие негосударственного сектора предоставления услуг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15616" y="4005064"/>
            <a:ext cx="736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Общественные организации – наши стратегические партнеры </a:t>
            </a:r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43608" y="4337809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Повышение роли общественных объединений в обеспечении социального развития, участие их в принятии социально-значимых решений – одно из направлений проекта "Омск – социальная столица"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30"/>
          <p:cNvSpPr>
            <a:spLocks noChangeArrowheads="1"/>
          </p:cNvSpPr>
          <p:nvPr/>
        </p:nvSpPr>
        <p:spPr bwMode="gray">
          <a:xfrm>
            <a:off x="899592" y="4797152"/>
            <a:ext cx="7632848" cy="1224136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black">
          <a:xfrm>
            <a:off x="1619672" y="1523132"/>
            <a:ext cx="691276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black">
          <a:xfrm>
            <a:off x="1763688" y="836712"/>
            <a:ext cx="6552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Развитие негосударственного сектора предоставления социальных услуг – приоритетное направление проекта</a:t>
            </a:r>
            <a:endParaRPr lang="en-US" sz="2000" b="1" dirty="0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297980" y="1052736"/>
            <a:ext cx="393700" cy="393700"/>
            <a:chOff x="4803" y="1006"/>
            <a:chExt cx="416" cy="416"/>
          </a:xfrm>
        </p:grpSpPr>
        <p:sp>
          <p:nvSpPr>
            <p:cNvPr id="80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89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90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1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5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2" name="AutoShape 30"/>
          <p:cNvSpPr>
            <a:spLocks noChangeArrowheads="1"/>
          </p:cNvSpPr>
          <p:nvPr/>
        </p:nvSpPr>
        <p:spPr bwMode="gray">
          <a:xfrm>
            <a:off x="899592" y="1628800"/>
            <a:ext cx="7632848" cy="864096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Rectangle 29"/>
          <p:cNvSpPr>
            <a:spLocks noChangeArrowheads="1"/>
          </p:cNvSpPr>
          <p:nvPr/>
        </p:nvSpPr>
        <p:spPr bwMode="auto">
          <a:xfrm>
            <a:off x="863658" y="1702549"/>
            <a:ext cx="75967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сфере соцзащиты, в отличие от здравоохранения и образования,</a:t>
            </a:r>
          </a:p>
          <a:p>
            <a:pPr algn="ctr"/>
            <a:r>
              <a:rPr lang="ru-RU" b="1" dirty="0" smtClean="0"/>
              <a:t>частных учреждений крайне мало</a:t>
            </a:r>
          </a:p>
        </p:txBody>
      </p:sp>
      <p:sp>
        <p:nvSpPr>
          <p:cNvPr id="116" name="AutoShape 7"/>
          <p:cNvSpPr>
            <a:spLocks noChangeArrowheads="1"/>
          </p:cNvSpPr>
          <p:nvPr/>
        </p:nvSpPr>
        <p:spPr bwMode="gray">
          <a:xfrm>
            <a:off x="827584" y="2636912"/>
            <a:ext cx="7704856" cy="1224136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" name="Rectangle 26"/>
          <p:cNvSpPr>
            <a:spLocks noChangeArrowheads="1"/>
          </p:cNvSpPr>
          <p:nvPr/>
        </p:nvSpPr>
        <p:spPr bwMode="auto">
          <a:xfrm>
            <a:off x="899592" y="2793702"/>
            <a:ext cx="75962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Это связано со спецификой деятельности, ее низкой экономической эффективностью, категорией получателей услуг – </a:t>
            </a:r>
            <a:r>
              <a:rPr lang="ru-RU" b="1" dirty="0" err="1" smtClean="0"/>
              <a:t>слабозащищенные</a:t>
            </a:r>
            <a:r>
              <a:rPr lang="ru-RU" b="1" dirty="0" smtClean="0"/>
              <a:t>, малообеспеченные граждане</a:t>
            </a:r>
          </a:p>
        </p:txBody>
      </p:sp>
      <p:sp>
        <p:nvSpPr>
          <p:cNvPr id="120" name="Rectangle 8"/>
          <p:cNvSpPr>
            <a:spLocks noChangeArrowheads="1"/>
          </p:cNvSpPr>
          <p:nvPr/>
        </p:nvSpPr>
        <p:spPr bwMode="black">
          <a:xfrm>
            <a:off x="1691680" y="4109010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Спрос населения на социальные услуги растет</a:t>
            </a:r>
            <a:endParaRPr lang="en-US" sz="2000" b="1" dirty="0"/>
          </a:p>
        </p:txBody>
      </p: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1259632" y="4149080"/>
            <a:ext cx="393700" cy="393700"/>
            <a:chOff x="4803" y="1006"/>
            <a:chExt cx="416" cy="416"/>
          </a:xfrm>
        </p:grpSpPr>
        <p:sp>
          <p:nvSpPr>
            <p:cNvPr id="122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125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126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7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124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0" name="Rectangle 29"/>
          <p:cNvSpPr>
            <a:spLocks noChangeArrowheads="1"/>
          </p:cNvSpPr>
          <p:nvPr/>
        </p:nvSpPr>
        <p:spPr bwMode="auto">
          <a:xfrm>
            <a:off x="1043608" y="4941168"/>
            <a:ext cx="7416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планах – передача части </a:t>
            </a:r>
            <a:r>
              <a:rPr lang="ru-RU" b="1" dirty="0" err="1" smtClean="0"/>
              <a:t>госуслуг</a:t>
            </a:r>
            <a:r>
              <a:rPr lang="ru-RU" b="1" dirty="0" smtClean="0"/>
              <a:t> на конкурсной основе негосударственным организациям и частным предпринимателям или </a:t>
            </a:r>
            <a:r>
              <a:rPr lang="ru-RU" b="1" smtClean="0"/>
              <a:t>общественным </a:t>
            </a:r>
            <a:r>
              <a:rPr lang="ru-RU" b="1" smtClean="0"/>
              <a:t>организациям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Oval 33"/>
          <p:cNvSpPr>
            <a:spLocks noChangeArrowheads="1"/>
          </p:cNvSpPr>
          <p:nvPr/>
        </p:nvSpPr>
        <p:spPr bwMode="gray">
          <a:xfrm>
            <a:off x="107504" y="2632794"/>
            <a:ext cx="3895725" cy="3892550"/>
          </a:xfrm>
          <a:prstGeom prst="ellipse">
            <a:avLst/>
          </a:prstGeom>
          <a:solidFill>
            <a:schemeClr val="tx2">
              <a:alpha val="10001"/>
            </a:schemeClr>
          </a:solidFill>
          <a:ln w="9525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black">
          <a:xfrm>
            <a:off x="3617466" y="2901082"/>
            <a:ext cx="552653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повышение экономической активности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населения;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black">
          <a:xfrm>
            <a:off x="3657154" y="5809382"/>
            <a:ext cx="54868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снижение уровня безработицы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black">
          <a:xfrm>
            <a:off x="4074667" y="5136282"/>
            <a:ext cx="506933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трудоустройство социально уязвимых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категорий населения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black">
          <a:xfrm>
            <a:off x="4009578" y="3631332"/>
            <a:ext cx="495490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формирование трудовых ресурсов,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отвечающих потребностям экономики;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black">
          <a:xfrm>
            <a:off x="4249292" y="4382219"/>
            <a:ext cx="48947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развитие самозанятости;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209479" y="2867744"/>
            <a:ext cx="457200" cy="457200"/>
            <a:chOff x="384" y="1776"/>
            <a:chExt cx="1488" cy="1488"/>
          </a:xfrm>
        </p:grpSpPr>
        <p:sp>
          <p:nvSpPr>
            <p:cNvPr id="34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666679" y="3553544"/>
            <a:ext cx="457200" cy="457200"/>
            <a:chOff x="384" y="1776"/>
            <a:chExt cx="1488" cy="1488"/>
          </a:xfrm>
        </p:grpSpPr>
        <p:sp>
          <p:nvSpPr>
            <p:cNvPr id="37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895279" y="4310782"/>
            <a:ext cx="457200" cy="457200"/>
            <a:chOff x="384" y="1776"/>
            <a:chExt cx="1488" cy="1488"/>
          </a:xfrm>
        </p:grpSpPr>
        <p:sp>
          <p:nvSpPr>
            <p:cNvPr id="40" name="Oval 51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666679" y="5077544"/>
            <a:ext cx="457200" cy="457200"/>
            <a:chOff x="384" y="1776"/>
            <a:chExt cx="1488" cy="1488"/>
          </a:xfrm>
        </p:grpSpPr>
        <p:sp>
          <p:nvSpPr>
            <p:cNvPr id="43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263454" y="5736357"/>
            <a:ext cx="457200" cy="457200"/>
            <a:chOff x="384" y="1776"/>
            <a:chExt cx="1488" cy="1488"/>
          </a:xfrm>
        </p:grpSpPr>
        <p:sp>
          <p:nvSpPr>
            <p:cNvPr id="4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478979" y="3020144"/>
            <a:ext cx="3124200" cy="3124200"/>
            <a:chOff x="384" y="1776"/>
            <a:chExt cx="1488" cy="1488"/>
          </a:xfrm>
        </p:grpSpPr>
        <p:sp>
          <p:nvSpPr>
            <p:cNvPr id="49" name="Oval 60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bg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" name="Text Box 43"/>
          <p:cNvSpPr txBox="1">
            <a:spLocks noChangeArrowheads="1"/>
          </p:cNvSpPr>
          <p:nvPr/>
        </p:nvSpPr>
        <p:spPr bwMode="black">
          <a:xfrm>
            <a:off x="251520" y="4105746"/>
            <a:ext cx="352839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РЕГУЛИРОВАНИЕ РЫНКА ТРУДА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2048" y="1128807"/>
            <a:ext cx="889248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Задача –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создание для жителей региона социально-экономических условий, позволяющих самостоятельно решать вопросы жизнеобеспечения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5"/>
            <a:ext cx="79208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1128807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Динамика уровня общей безработицы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im1-tub-ru.yandex.net/i?id=154570214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224" y="5013176"/>
            <a:ext cx="2049016" cy="1584176"/>
          </a:xfrm>
          <a:prstGeom prst="rect">
            <a:avLst/>
          </a:prstGeom>
          <a:noFill/>
        </p:spPr>
      </p:pic>
      <p:pic>
        <p:nvPicPr>
          <p:cNvPr id="1030" name="Picture 6" descr="2013-05-20-12-01-41-11766.jpg (1024×68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013176"/>
            <a:ext cx="2192760" cy="1584176"/>
          </a:xfrm>
          <a:prstGeom prst="rect">
            <a:avLst/>
          </a:prstGeom>
          <a:noFill/>
        </p:spPr>
      </p:pic>
      <p:sp>
        <p:nvSpPr>
          <p:cNvPr id="56" name="Text Box 31"/>
          <p:cNvSpPr txBox="1">
            <a:spLocks noChangeArrowheads="1"/>
          </p:cNvSpPr>
          <p:nvPr/>
        </p:nvSpPr>
        <p:spPr bwMode="gray">
          <a:xfrm>
            <a:off x="1763688" y="1772816"/>
            <a:ext cx="1577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2012 год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gray">
          <a:xfrm>
            <a:off x="3419872" y="1781671"/>
            <a:ext cx="1577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2013 год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gray">
          <a:xfrm>
            <a:off x="4932040" y="1804754"/>
            <a:ext cx="1577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2014 год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114.jpg (761×579)"/>
          <p:cNvPicPr>
            <a:picLocks noChangeAspect="1" noChangeArrowheads="1"/>
          </p:cNvPicPr>
          <p:nvPr/>
        </p:nvPicPr>
        <p:blipFill>
          <a:blip r:embed="rId5" cstate="print"/>
          <a:srcRect r="17546"/>
          <a:stretch>
            <a:fillRect/>
          </a:stretch>
        </p:blipFill>
        <p:spPr bwMode="auto">
          <a:xfrm>
            <a:off x="6804248" y="5013176"/>
            <a:ext cx="2088232" cy="1566879"/>
          </a:xfrm>
          <a:prstGeom prst="rect">
            <a:avLst/>
          </a:prstGeom>
          <a:noFill/>
        </p:spPr>
      </p:pic>
      <p:sp>
        <p:nvSpPr>
          <p:cNvPr id="86" name="Куб 85"/>
          <p:cNvSpPr/>
          <p:nvPr/>
        </p:nvSpPr>
        <p:spPr>
          <a:xfrm>
            <a:off x="2123728" y="2276872"/>
            <a:ext cx="792088" cy="2152256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Куб 86"/>
          <p:cNvSpPr/>
          <p:nvPr/>
        </p:nvSpPr>
        <p:spPr>
          <a:xfrm>
            <a:off x="3707904" y="2420888"/>
            <a:ext cx="792088" cy="2008240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Куб 87"/>
          <p:cNvSpPr/>
          <p:nvPr/>
        </p:nvSpPr>
        <p:spPr>
          <a:xfrm>
            <a:off x="5292080" y="2924944"/>
            <a:ext cx="792088" cy="1504184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мка 74"/>
          <p:cNvSpPr/>
          <p:nvPr/>
        </p:nvSpPr>
        <p:spPr>
          <a:xfrm>
            <a:off x="1907704" y="2874640"/>
            <a:ext cx="1080120" cy="914400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6,9 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Рамка 75"/>
          <p:cNvSpPr/>
          <p:nvPr/>
        </p:nvSpPr>
        <p:spPr>
          <a:xfrm>
            <a:off x="3347864" y="2874640"/>
            <a:ext cx="1368152" cy="914400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6,8 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Рамка 76"/>
          <p:cNvSpPr/>
          <p:nvPr/>
        </p:nvSpPr>
        <p:spPr>
          <a:xfrm>
            <a:off x="4860032" y="2780928"/>
            <a:ext cx="1440160" cy="1152128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6,4 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1259632" y="4509120"/>
            <a:ext cx="69847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1691680" y="2420888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Text Box 31"/>
          <p:cNvSpPr txBox="1">
            <a:spLocks noChangeArrowheads="1"/>
          </p:cNvSpPr>
          <p:nvPr/>
        </p:nvSpPr>
        <p:spPr bwMode="gray">
          <a:xfrm>
            <a:off x="5004048" y="2564904"/>
            <a:ext cx="1577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gray">
          <a:xfrm>
            <a:off x="2195736" y="4581128"/>
            <a:ext cx="63367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(% от экономически активного населения)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 descr="advertfoto201.jpg (800×60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13176"/>
            <a:ext cx="201622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90872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Регулирование рынка труда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>
            <a:off x="328438" y="2790066"/>
            <a:ext cx="2440683" cy="3155950"/>
          </a:xfrm>
          <a:prstGeom prst="roundRect">
            <a:avLst>
              <a:gd name="adj" fmla="val 4690"/>
            </a:avLst>
          </a:prstGeom>
          <a:solidFill>
            <a:srgbClr val="A9DC8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9DC8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gray">
          <a:xfrm>
            <a:off x="3059832" y="2790066"/>
            <a:ext cx="2695112" cy="3155950"/>
          </a:xfrm>
          <a:prstGeom prst="roundRect">
            <a:avLst>
              <a:gd name="adj" fmla="val 4690"/>
            </a:avLst>
          </a:prstGeom>
          <a:solidFill>
            <a:srgbClr val="F1D08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1D08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gray">
          <a:xfrm>
            <a:off x="6014417" y="2790066"/>
            <a:ext cx="2795736" cy="3155950"/>
          </a:xfrm>
          <a:prstGeom prst="roundRect">
            <a:avLst>
              <a:gd name="adj" fmla="val 4690"/>
            </a:avLst>
          </a:prstGeom>
          <a:solidFill>
            <a:srgbClr val="6FC5E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Freeform 15"/>
          <p:cNvSpPr>
            <a:spLocks/>
          </p:cNvSpPr>
          <p:nvPr/>
        </p:nvSpPr>
        <p:spPr bwMode="gray">
          <a:xfrm rot="1332565">
            <a:off x="2512640" y="1674109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gray">
          <a:xfrm>
            <a:off x="323528" y="3050416"/>
            <a:ext cx="2448272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Концепция развития отношений в сфере труда и занятости населения Омской области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gray">
          <a:xfrm>
            <a:off x="3168980" y="3023429"/>
            <a:ext cx="25050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Государственная программа «Регулирование отношений в сфере труда и занятости населения Омской области»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gray">
          <a:xfrm>
            <a:off x="6012160" y="2991679"/>
            <a:ext cx="2808312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Межведомственный план по снижению уровня общей безработицы на 2013 – 2014 годы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16"/>
          <p:cNvSpPr>
            <a:spLocks/>
          </p:cNvSpPr>
          <p:nvPr/>
        </p:nvSpPr>
        <p:spPr bwMode="gray">
          <a:xfrm rot="1754271">
            <a:off x="5192853" y="1625382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bg2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" name="Picture 28" descr="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77864"/>
            <a:ext cx="1371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79208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black">
          <a:xfrm>
            <a:off x="1017984" y="2620913"/>
            <a:ext cx="3352800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46584" y="2420888"/>
            <a:ext cx="2886075" cy="444500"/>
            <a:chOff x="624" y="672"/>
            <a:chExt cx="1773" cy="240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AutoShape 20"/>
          <p:cNvSpPr>
            <a:spLocks noChangeArrowheads="1"/>
          </p:cNvSpPr>
          <p:nvPr/>
        </p:nvSpPr>
        <p:spPr bwMode="black">
          <a:xfrm>
            <a:off x="4675584" y="2620913"/>
            <a:ext cx="3352800" cy="208823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904184" y="2420888"/>
            <a:ext cx="2886075" cy="444500"/>
            <a:chOff x="624" y="672"/>
            <a:chExt cx="1773" cy="240"/>
          </a:xfrm>
        </p:grpSpPr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" name="Rectangle 43"/>
          <p:cNvSpPr>
            <a:spLocks noChangeArrowheads="1"/>
          </p:cNvSpPr>
          <p:nvPr/>
        </p:nvSpPr>
        <p:spPr bwMode="black">
          <a:xfrm>
            <a:off x="1124347" y="2943176"/>
            <a:ext cx="3124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разработка прогноза баланса трудовых ресурсов Омской области на 2014 – 2016 годы</a:t>
            </a:r>
            <a:endParaRPr lang="en-US" sz="1400" b="1" dirty="0"/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black">
          <a:xfrm>
            <a:off x="4772422" y="3107546"/>
            <a:ext cx="312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проведение мониторинга текущей и перспективной потребности в специалистах и рабочих в 2013 – 2018 годах и обследований населения по  проблемам занятости</a:t>
            </a:r>
            <a:endParaRPr lang="en-US" sz="1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32160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Методы прогнозирования ситуации на рынке труда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Группа 93"/>
          <p:cNvGrpSpPr/>
          <p:nvPr/>
        </p:nvGrpSpPr>
        <p:grpSpPr>
          <a:xfrm>
            <a:off x="873968" y="3557017"/>
            <a:ext cx="3577442" cy="1872208"/>
            <a:chOff x="611560" y="4293096"/>
            <a:chExt cx="3577442" cy="1872208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gray">
            <a:xfrm>
              <a:off x="2627784" y="5774779"/>
              <a:ext cx="1561218" cy="390525"/>
            </a:xfrm>
            <a:prstGeom prst="rect">
              <a:avLst/>
            </a:prstGeom>
            <a:gradFill rotWithShape="1">
              <a:gsLst>
                <a:gs pos="0">
                  <a:srgbClr val="D7D7D7"/>
                </a:gs>
                <a:gs pos="100000">
                  <a:srgbClr val="D7D7D7">
                    <a:gamma/>
                    <a:tint val="27451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TopLef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D7D7D7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gray">
            <a:xfrm>
              <a:off x="611560" y="5774779"/>
              <a:ext cx="1584176" cy="390525"/>
            </a:xfrm>
            <a:prstGeom prst="rect">
              <a:avLst/>
            </a:prstGeom>
            <a:gradFill rotWithShape="1">
              <a:gsLst>
                <a:gs pos="0">
                  <a:srgbClr val="D7D7D7"/>
                </a:gs>
                <a:gs pos="100000">
                  <a:srgbClr val="D7D7D7">
                    <a:gamma/>
                    <a:tint val="27451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D7D7D7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flipH="1">
              <a:off x="3131839" y="4293096"/>
              <a:ext cx="648072" cy="1440160"/>
              <a:chOff x="748" y="2247"/>
              <a:chExt cx="592" cy="105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90" name="Freeform 22"/>
              <p:cNvSpPr>
                <a:spLocks/>
              </p:cNvSpPr>
              <p:nvPr/>
            </p:nvSpPr>
            <p:spPr bwMode="gray">
              <a:xfrm>
                <a:off x="748" y="2467"/>
                <a:ext cx="592" cy="832"/>
              </a:xfrm>
              <a:custGeom>
                <a:avLst/>
                <a:gdLst/>
                <a:ahLst/>
                <a:cxnLst>
                  <a:cxn ang="0">
                    <a:pos x="168" y="1"/>
                  </a:cxn>
                  <a:cxn ang="0">
                    <a:pos x="148" y="33"/>
                  </a:cxn>
                  <a:cxn ang="0">
                    <a:pos x="127" y="1"/>
                  </a:cxn>
                  <a:cxn ang="0">
                    <a:pos x="70" y="17"/>
                  </a:cxn>
                  <a:cxn ang="0">
                    <a:pos x="1" y="174"/>
                  </a:cxn>
                  <a:cxn ang="0">
                    <a:pos x="36" y="213"/>
                  </a:cxn>
                  <a:cxn ang="0">
                    <a:pos x="86" y="57"/>
                  </a:cxn>
                  <a:cxn ang="0">
                    <a:pos x="14" y="411"/>
                  </a:cxn>
                  <a:cxn ang="0">
                    <a:pos x="34" y="466"/>
                  </a:cxn>
                  <a:cxn ang="0">
                    <a:pos x="133" y="440"/>
                  </a:cxn>
                  <a:cxn ang="0">
                    <a:pos x="147" y="232"/>
                  </a:cxn>
                  <a:cxn ang="0">
                    <a:pos x="169" y="439"/>
                  </a:cxn>
                  <a:cxn ang="0">
                    <a:pos x="262" y="468"/>
                  </a:cxn>
                  <a:cxn ang="0">
                    <a:pos x="282" y="407"/>
                  </a:cxn>
                  <a:cxn ang="0">
                    <a:pos x="210" y="57"/>
                  </a:cxn>
                  <a:cxn ang="0">
                    <a:pos x="230" y="135"/>
                  </a:cxn>
                  <a:cxn ang="0">
                    <a:pos x="281" y="236"/>
                  </a:cxn>
                  <a:cxn ang="0">
                    <a:pos x="295" y="162"/>
                  </a:cxn>
                  <a:cxn ang="0">
                    <a:pos x="216" y="8"/>
                  </a:cxn>
                  <a:cxn ang="0">
                    <a:pos x="168" y="1"/>
                  </a:cxn>
                </a:cxnLst>
                <a:rect l="0" t="0" r="r" b="b"/>
                <a:pathLst>
                  <a:path w="320" h="479">
                    <a:moveTo>
                      <a:pt x="168" y="1"/>
                    </a:moveTo>
                    <a:cubicBezTo>
                      <a:pt x="165" y="15"/>
                      <a:pt x="154" y="34"/>
                      <a:pt x="148" y="33"/>
                    </a:cubicBezTo>
                    <a:cubicBezTo>
                      <a:pt x="141" y="33"/>
                      <a:pt x="133" y="15"/>
                      <a:pt x="127" y="1"/>
                    </a:cubicBezTo>
                    <a:cubicBezTo>
                      <a:pt x="105" y="0"/>
                      <a:pt x="88" y="5"/>
                      <a:pt x="70" y="17"/>
                    </a:cubicBezTo>
                    <a:cubicBezTo>
                      <a:pt x="57" y="32"/>
                      <a:pt x="0" y="165"/>
                      <a:pt x="1" y="174"/>
                    </a:cubicBezTo>
                    <a:cubicBezTo>
                      <a:pt x="1" y="183"/>
                      <a:pt x="3" y="212"/>
                      <a:pt x="36" y="213"/>
                    </a:cubicBezTo>
                    <a:cubicBezTo>
                      <a:pt x="63" y="197"/>
                      <a:pt x="86" y="57"/>
                      <a:pt x="86" y="57"/>
                    </a:cubicBezTo>
                    <a:cubicBezTo>
                      <a:pt x="79" y="92"/>
                      <a:pt x="14" y="411"/>
                      <a:pt x="14" y="411"/>
                    </a:cubicBezTo>
                    <a:cubicBezTo>
                      <a:pt x="9" y="452"/>
                      <a:pt x="24" y="464"/>
                      <a:pt x="34" y="466"/>
                    </a:cubicBezTo>
                    <a:cubicBezTo>
                      <a:pt x="55" y="471"/>
                      <a:pt x="114" y="479"/>
                      <a:pt x="133" y="440"/>
                    </a:cubicBezTo>
                    <a:cubicBezTo>
                      <a:pt x="152" y="401"/>
                      <a:pt x="141" y="232"/>
                      <a:pt x="147" y="232"/>
                    </a:cubicBezTo>
                    <a:cubicBezTo>
                      <a:pt x="153" y="232"/>
                      <a:pt x="150" y="400"/>
                      <a:pt x="169" y="439"/>
                    </a:cubicBezTo>
                    <a:cubicBezTo>
                      <a:pt x="188" y="478"/>
                      <a:pt x="243" y="473"/>
                      <a:pt x="262" y="468"/>
                    </a:cubicBezTo>
                    <a:cubicBezTo>
                      <a:pt x="272" y="462"/>
                      <a:pt x="292" y="459"/>
                      <a:pt x="282" y="407"/>
                    </a:cubicBezTo>
                    <a:lnTo>
                      <a:pt x="210" y="57"/>
                    </a:lnTo>
                    <a:cubicBezTo>
                      <a:pt x="201" y="12"/>
                      <a:pt x="218" y="105"/>
                      <a:pt x="230" y="135"/>
                    </a:cubicBezTo>
                    <a:cubicBezTo>
                      <a:pt x="242" y="165"/>
                      <a:pt x="242" y="254"/>
                      <a:pt x="281" y="236"/>
                    </a:cubicBezTo>
                    <a:cubicBezTo>
                      <a:pt x="320" y="218"/>
                      <a:pt x="299" y="180"/>
                      <a:pt x="295" y="162"/>
                    </a:cubicBezTo>
                    <a:cubicBezTo>
                      <a:pt x="288" y="150"/>
                      <a:pt x="237" y="17"/>
                      <a:pt x="216" y="8"/>
                    </a:cubicBezTo>
                    <a:cubicBezTo>
                      <a:pt x="183" y="0"/>
                      <a:pt x="168" y="1"/>
                      <a:pt x="168" y="1"/>
                    </a:cubicBezTo>
                    <a:close/>
                  </a:path>
                </a:pathLst>
              </a:custGeom>
              <a:grpFill/>
              <a:ln w="19050" cmpd="sng">
                <a:noFill/>
                <a:round/>
                <a:headEnd/>
                <a:tailEnd/>
              </a:ln>
              <a:effectLst>
                <a:outerShdw dist="71842" dir="135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Oval 23"/>
              <p:cNvSpPr>
                <a:spLocks noChangeArrowheads="1"/>
              </p:cNvSpPr>
              <p:nvPr/>
            </p:nvSpPr>
            <p:spPr bwMode="gray">
              <a:xfrm flipH="1">
                <a:off x="894" y="2247"/>
                <a:ext cx="199" cy="215"/>
              </a:xfrm>
              <a:prstGeom prst="ellipse">
                <a:avLst/>
              </a:prstGeom>
              <a:grpFill/>
              <a:ln w="19050">
                <a:noFill/>
                <a:round/>
                <a:headEnd/>
                <a:tailEnd/>
              </a:ln>
              <a:effectLst>
                <a:outerShdw dist="71842" dir="135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755676" y="4751703"/>
              <a:ext cx="468980" cy="994944"/>
              <a:chOff x="38" y="4917"/>
              <a:chExt cx="592" cy="1129"/>
            </a:xfrm>
          </p:grpSpPr>
          <p:sp>
            <p:nvSpPr>
              <p:cNvPr id="88" name="Freeform 26"/>
              <p:cNvSpPr>
                <a:spLocks/>
              </p:cNvSpPr>
              <p:nvPr/>
            </p:nvSpPr>
            <p:spPr bwMode="gray">
              <a:xfrm>
                <a:off x="38" y="5214"/>
                <a:ext cx="592" cy="832"/>
              </a:xfrm>
              <a:custGeom>
                <a:avLst/>
                <a:gdLst/>
                <a:ahLst/>
                <a:cxnLst>
                  <a:cxn ang="0">
                    <a:pos x="168" y="1"/>
                  </a:cxn>
                  <a:cxn ang="0">
                    <a:pos x="148" y="33"/>
                  </a:cxn>
                  <a:cxn ang="0">
                    <a:pos x="127" y="1"/>
                  </a:cxn>
                  <a:cxn ang="0">
                    <a:pos x="70" y="17"/>
                  </a:cxn>
                  <a:cxn ang="0">
                    <a:pos x="1" y="174"/>
                  </a:cxn>
                  <a:cxn ang="0">
                    <a:pos x="36" y="213"/>
                  </a:cxn>
                  <a:cxn ang="0">
                    <a:pos x="86" y="57"/>
                  </a:cxn>
                  <a:cxn ang="0">
                    <a:pos x="14" y="411"/>
                  </a:cxn>
                  <a:cxn ang="0">
                    <a:pos x="34" y="466"/>
                  </a:cxn>
                  <a:cxn ang="0">
                    <a:pos x="133" y="440"/>
                  </a:cxn>
                  <a:cxn ang="0">
                    <a:pos x="147" y="232"/>
                  </a:cxn>
                  <a:cxn ang="0">
                    <a:pos x="169" y="439"/>
                  </a:cxn>
                  <a:cxn ang="0">
                    <a:pos x="262" y="468"/>
                  </a:cxn>
                  <a:cxn ang="0">
                    <a:pos x="282" y="407"/>
                  </a:cxn>
                  <a:cxn ang="0">
                    <a:pos x="210" y="57"/>
                  </a:cxn>
                  <a:cxn ang="0">
                    <a:pos x="230" y="135"/>
                  </a:cxn>
                  <a:cxn ang="0">
                    <a:pos x="281" y="236"/>
                  </a:cxn>
                  <a:cxn ang="0">
                    <a:pos x="295" y="162"/>
                  </a:cxn>
                  <a:cxn ang="0">
                    <a:pos x="216" y="8"/>
                  </a:cxn>
                  <a:cxn ang="0">
                    <a:pos x="168" y="1"/>
                  </a:cxn>
                </a:cxnLst>
                <a:rect l="0" t="0" r="r" b="b"/>
                <a:pathLst>
                  <a:path w="320" h="479">
                    <a:moveTo>
                      <a:pt x="168" y="1"/>
                    </a:moveTo>
                    <a:cubicBezTo>
                      <a:pt x="165" y="15"/>
                      <a:pt x="154" y="34"/>
                      <a:pt x="148" y="33"/>
                    </a:cubicBezTo>
                    <a:cubicBezTo>
                      <a:pt x="141" y="33"/>
                      <a:pt x="133" y="15"/>
                      <a:pt x="127" y="1"/>
                    </a:cubicBezTo>
                    <a:cubicBezTo>
                      <a:pt x="105" y="0"/>
                      <a:pt x="88" y="5"/>
                      <a:pt x="70" y="17"/>
                    </a:cubicBezTo>
                    <a:cubicBezTo>
                      <a:pt x="57" y="32"/>
                      <a:pt x="0" y="165"/>
                      <a:pt x="1" y="174"/>
                    </a:cubicBezTo>
                    <a:cubicBezTo>
                      <a:pt x="1" y="183"/>
                      <a:pt x="3" y="212"/>
                      <a:pt x="36" y="213"/>
                    </a:cubicBezTo>
                    <a:cubicBezTo>
                      <a:pt x="63" y="197"/>
                      <a:pt x="86" y="57"/>
                      <a:pt x="86" y="57"/>
                    </a:cubicBezTo>
                    <a:cubicBezTo>
                      <a:pt x="79" y="92"/>
                      <a:pt x="14" y="411"/>
                      <a:pt x="14" y="411"/>
                    </a:cubicBezTo>
                    <a:cubicBezTo>
                      <a:pt x="9" y="452"/>
                      <a:pt x="24" y="464"/>
                      <a:pt x="34" y="466"/>
                    </a:cubicBezTo>
                    <a:cubicBezTo>
                      <a:pt x="55" y="471"/>
                      <a:pt x="114" y="479"/>
                      <a:pt x="133" y="440"/>
                    </a:cubicBezTo>
                    <a:cubicBezTo>
                      <a:pt x="152" y="401"/>
                      <a:pt x="141" y="232"/>
                      <a:pt x="147" y="232"/>
                    </a:cubicBezTo>
                    <a:cubicBezTo>
                      <a:pt x="153" y="232"/>
                      <a:pt x="150" y="400"/>
                      <a:pt x="169" y="439"/>
                    </a:cubicBezTo>
                    <a:cubicBezTo>
                      <a:pt x="188" y="478"/>
                      <a:pt x="243" y="473"/>
                      <a:pt x="262" y="468"/>
                    </a:cubicBezTo>
                    <a:cubicBezTo>
                      <a:pt x="272" y="462"/>
                      <a:pt x="292" y="459"/>
                      <a:pt x="282" y="407"/>
                    </a:cubicBezTo>
                    <a:lnTo>
                      <a:pt x="210" y="57"/>
                    </a:lnTo>
                    <a:cubicBezTo>
                      <a:pt x="201" y="12"/>
                      <a:pt x="218" y="105"/>
                      <a:pt x="230" y="135"/>
                    </a:cubicBezTo>
                    <a:cubicBezTo>
                      <a:pt x="242" y="165"/>
                      <a:pt x="242" y="254"/>
                      <a:pt x="281" y="236"/>
                    </a:cubicBezTo>
                    <a:cubicBezTo>
                      <a:pt x="320" y="218"/>
                      <a:pt x="299" y="180"/>
                      <a:pt x="295" y="162"/>
                    </a:cubicBezTo>
                    <a:cubicBezTo>
                      <a:pt x="288" y="150"/>
                      <a:pt x="237" y="17"/>
                      <a:pt x="216" y="8"/>
                    </a:cubicBezTo>
                    <a:cubicBezTo>
                      <a:pt x="183" y="0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mpd="sng">
                <a:noFill/>
                <a:round/>
                <a:headEnd/>
                <a:tailEnd/>
              </a:ln>
              <a:effectLst>
                <a:outerShdw dist="71842" dir="135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Oval 27"/>
              <p:cNvSpPr>
                <a:spLocks noChangeArrowheads="1"/>
              </p:cNvSpPr>
              <p:nvPr/>
            </p:nvSpPr>
            <p:spPr bwMode="gray">
              <a:xfrm flipH="1">
                <a:off x="202" y="4917"/>
                <a:ext cx="199" cy="215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  <a:effectLst>
                <a:outerShdw dist="71842" dir="135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3275856" y="4507742"/>
              <a:ext cx="648253" cy="1218866"/>
              <a:chOff x="4466" y="2053"/>
              <a:chExt cx="590" cy="117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86" name="Freeform 34"/>
              <p:cNvSpPr>
                <a:spLocks/>
              </p:cNvSpPr>
              <p:nvPr/>
            </p:nvSpPr>
            <p:spPr bwMode="gray">
              <a:xfrm>
                <a:off x="4466" y="2259"/>
                <a:ext cx="590" cy="971"/>
              </a:xfrm>
              <a:custGeom>
                <a:avLst/>
                <a:gdLst/>
                <a:ahLst/>
                <a:cxnLst>
                  <a:cxn ang="0">
                    <a:pos x="284" y="59"/>
                  </a:cxn>
                  <a:cxn ang="0">
                    <a:pos x="364" y="7"/>
                  </a:cxn>
                  <a:cxn ang="0">
                    <a:pos x="446" y="52"/>
                  </a:cxn>
                  <a:cxn ang="0">
                    <a:pos x="512" y="216"/>
                  </a:cxn>
                  <a:cxn ang="0">
                    <a:pos x="532" y="417"/>
                  </a:cxn>
                  <a:cxn ang="0">
                    <a:pos x="450" y="305"/>
                  </a:cxn>
                  <a:cxn ang="0">
                    <a:pos x="398" y="118"/>
                  </a:cxn>
                  <a:cxn ang="0">
                    <a:pos x="490" y="497"/>
                  </a:cxn>
                  <a:cxn ang="0">
                    <a:pos x="388" y="531"/>
                  </a:cxn>
                  <a:cxn ang="0">
                    <a:pos x="412" y="817"/>
                  </a:cxn>
                  <a:cxn ang="0">
                    <a:pos x="366" y="967"/>
                  </a:cxn>
                  <a:cxn ang="0">
                    <a:pos x="308" y="832"/>
                  </a:cxn>
                  <a:cxn ang="0">
                    <a:pos x="290" y="549"/>
                  </a:cxn>
                  <a:cxn ang="0">
                    <a:pos x="264" y="801"/>
                  </a:cxn>
                  <a:cxn ang="0">
                    <a:pos x="189" y="962"/>
                  </a:cxn>
                  <a:cxn ang="0">
                    <a:pos x="151" y="804"/>
                  </a:cxn>
                  <a:cxn ang="0">
                    <a:pos x="184" y="525"/>
                  </a:cxn>
                  <a:cxn ang="0">
                    <a:pos x="84" y="505"/>
                  </a:cxn>
                  <a:cxn ang="0">
                    <a:pos x="170" y="118"/>
                  </a:cxn>
                  <a:cxn ang="0">
                    <a:pos x="86" y="401"/>
                  </a:cxn>
                  <a:cxn ang="0">
                    <a:pos x="24" y="303"/>
                  </a:cxn>
                  <a:cxn ang="0">
                    <a:pos x="140" y="39"/>
                  </a:cxn>
                  <a:cxn ang="0">
                    <a:pos x="212" y="13"/>
                  </a:cxn>
                  <a:cxn ang="0">
                    <a:pos x="284" y="59"/>
                  </a:cxn>
                </a:cxnLst>
                <a:rect l="0" t="0" r="r" b="b"/>
                <a:pathLst>
                  <a:path w="590" h="971">
                    <a:moveTo>
                      <a:pt x="284" y="59"/>
                    </a:moveTo>
                    <a:cubicBezTo>
                      <a:pt x="326" y="59"/>
                      <a:pt x="352" y="37"/>
                      <a:pt x="364" y="7"/>
                    </a:cubicBezTo>
                    <a:cubicBezTo>
                      <a:pt x="390" y="2"/>
                      <a:pt x="418" y="17"/>
                      <a:pt x="446" y="52"/>
                    </a:cubicBezTo>
                    <a:cubicBezTo>
                      <a:pt x="470" y="87"/>
                      <a:pt x="498" y="155"/>
                      <a:pt x="512" y="216"/>
                    </a:cubicBezTo>
                    <a:cubicBezTo>
                      <a:pt x="528" y="274"/>
                      <a:pt x="590" y="404"/>
                      <a:pt x="532" y="417"/>
                    </a:cubicBezTo>
                    <a:cubicBezTo>
                      <a:pt x="476" y="430"/>
                      <a:pt x="462" y="364"/>
                      <a:pt x="450" y="305"/>
                    </a:cubicBezTo>
                    <a:cubicBezTo>
                      <a:pt x="430" y="227"/>
                      <a:pt x="398" y="118"/>
                      <a:pt x="398" y="118"/>
                    </a:cubicBezTo>
                    <a:cubicBezTo>
                      <a:pt x="405" y="150"/>
                      <a:pt x="492" y="428"/>
                      <a:pt x="490" y="497"/>
                    </a:cubicBezTo>
                    <a:cubicBezTo>
                      <a:pt x="428" y="523"/>
                      <a:pt x="442" y="516"/>
                      <a:pt x="388" y="531"/>
                    </a:cubicBezTo>
                    <a:cubicBezTo>
                      <a:pt x="394" y="620"/>
                      <a:pt x="405" y="737"/>
                      <a:pt x="412" y="817"/>
                    </a:cubicBezTo>
                    <a:cubicBezTo>
                      <a:pt x="414" y="865"/>
                      <a:pt x="438" y="963"/>
                      <a:pt x="366" y="967"/>
                    </a:cubicBezTo>
                    <a:cubicBezTo>
                      <a:pt x="294" y="971"/>
                      <a:pt x="318" y="915"/>
                      <a:pt x="308" y="832"/>
                    </a:cubicBezTo>
                    <a:lnTo>
                      <a:pt x="290" y="549"/>
                    </a:lnTo>
                    <a:lnTo>
                      <a:pt x="264" y="801"/>
                    </a:lnTo>
                    <a:cubicBezTo>
                      <a:pt x="250" y="879"/>
                      <a:pt x="256" y="960"/>
                      <a:pt x="189" y="962"/>
                    </a:cubicBezTo>
                    <a:cubicBezTo>
                      <a:pt x="122" y="964"/>
                      <a:pt x="149" y="840"/>
                      <a:pt x="151" y="804"/>
                    </a:cubicBezTo>
                    <a:cubicBezTo>
                      <a:pt x="153" y="768"/>
                      <a:pt x="184" y="579"/>
                      <a:pt x="184" y="525"/>
                    </a:cubicBezTo>
                    <a:cubicBezTo>
                      <a:pt x="134" y="515"/>
                      <a:pt x="84" y="505"/>
                      <a:pt x="84" y="505"/>
                    </a:cubicBezTo>
                    <a:lnTo>
                      <a:pt x="170" y="118"/>
                    </a:lnTo>
                    <a:cubicBezTo>
                      <a:pt x="170" y="101"/>
                      <a:pt x="110" y="370"/>
                      <a:pt x="86" y="401"/>
                    </a:cubicBezTo>
                    <a:cubicBezTo>
                      <a:pt x="62" y="433"/>
                      <a:pt x="0" y="397"/>
                      <a:pt x="24" y="303"/>
                    </a:cubicBezTo>
                    <a:cubicBezTo>
                      <a:pt x="34" y="263"/>
                      <a:pt x="124" y="55"/>
                      <a:pt x="140" y="39"/>
                    </a:cubicBezTo>
                    <a:cubicBezTo>
                      <a:pt x="156" y="23"/>
                      <a:pt x="160" y="0"/>
                      <a:pt x="212" y="13"/>
                    </a:cubicBezTo>
                    <a:cubicBezTo>
                      <a:pt x="238" y="41"/>
                      <a:pt x="242" y="59"/>
                      <a:pt x="284" y="59"/>
                    </a:cubicBezTo>
                    <a:close/>
                  </a:path>
                </a:pathLst>
              </a:custGeom>
              <a:grpFill/>
              <a:ln w="19050" cmpd="sng">
                <a:noFill/>
                <a:round/>
                <a:headEnd/>
                <a:tailEnd/>
              </a:ln>
              <a:effectLst>
                <a:outerShdw dist="71842" dir="189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Oval 35"/>
              <p:cNvSpPr>
                <a:spLocks noChangeArrowheads="1"/>
              </p:cNvSpPr>
              <p:nvPr/>
            </p:nvSpPr>
            <p:spPr bwMode="gray">
              <a:xfrm>
                <a:off x="4641" y="2053"/>
                <a:ext cx="213" cy="225"/>
              </a:xfrm>
              <a:prstGeom prst="ellipse">
                <a:avLst/>
              </a:prstGeom>
              <a:grpFill/>
              <a:ln w="19050">
                <a:noFill/>
                <a:round/>
                <a:headEnd/>
                <a:tailEnd/>
              </a:ln>
              <a:effectLst>
                <a:outerShdw dist="71842" dir="189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2520039" y="4825657"/>
              <a:ext cx="481887" cy="905714"/>
              <a:chOff x="4466" y="2053"/>
              <a:chExt cx="590" cy="1177"/>
            </a:xfrm>
          </p:grpSpPr>
          <p:sp>
            <p:nvSpPr>
              <p:cNvPr id="84" name="Freeform 37"/>
              <p:cNvSpPr>
                <a:spLocks/>
              </p:cNvSpPr>
              <p:nvPr/>
            </p:nvSpPr>
            <p:spPr bwMode="gray">
              <a:xfrm>
                <a:off x="4466" y="2259"/>
                <a:ext cx="590" cy="971"/>
              </a:xfrm>
              <a:custGeom>
                <a:avLst/>
                <a:gdLst/>
                <a:ahLst/>
                <a:cxnLst>
                  <a:cxn ang="0">
                    <a:pos x="284" y="59"/>
                  </a:cxn>
                  <a:cxn ang="0">
                    <a:pos x="364" y="7"/>
                  </a:cxn>
                  <a:cxn ang="0">
                    <a:pos x="446" y="52"/>
                  </a:cxn>
                  <a:cxn ang="0">
                    <a:pos x="512" y="216"/>
                  </a:cxn>
                  <a:cxn ang="0">
                    <a:pos x="532" y="417"/>
                  </a:cxn>
                  <a:cxn ang="0">
                    <a:pos x="450" y="305"/>
                  </a:cxn>
                  <a:cxn ang="0">
                    <a:pos x="398" y="118"/>
                  </a:cxn>
                  <a:cxn ang="0">
                    <a:pos x="490" y="497"/>
                  </a:cxn>
                  <a:cxn ang="0">
                    <a:pos x="388" y="531"/>
                  </a:cxn>
                  <a:cxn ang="0">
                    <a:pos x="412" y="817"/>
                  </a:cxn>
                  <a:cxn ang="0">
                    <a:pos x="366" y="967"/>
                  </a:cxn>
                  <a:cxn ang="0">
                    <a:pos x="308" y="832"/>
                  </a:cxn>
                  <a:cxn ang="0">
                    <a:pos x="290" y="549"/>
                  </a:cxn>
                  <a:cxn ang="0">
                    <a:pos x="264" y="801"/>
                  </a:cxn>
                  <a:cxn ang="0">
                    <a:pos x="189" y="962"/>
                  </a:cxn>
                  <a:cxn ang="0">
                    <a:pos x="151" y="804"/>
                  </a:cxn>
                  <a:cxn ang="0">
                    <a:pos x="184" y="525"/>
                  </a:cxn>
                  <a:cxn ang="0">
                    <a:pos x="84" y="505"/>
                  </a:cxn>
                  <a:cxn ang="0">
                    <a:pos x="170" y="118"/>
                  </a:cxn>
                  <a:cxn ang="0">
                    <a:pos x="86" y="401"/>
                  </a:cxn>
                  <a:cxn ang="0">
                    <a:pos x="24" y="303"/>
                  </a:cxn>
                  <a:cxn ang="0">
                    <a:pos x="140" y="39"/>
                  </a:cxn>
                  <a:cxn ang="0">
                    <a:pos x="212" y="13"/>
                  </a:cxn>
                  <a:cxn ang="0">
                    <a:pos x="284" y="59"/>
                  </a:cxn>
                </a:cxnLst>
                <a:rect l="0" t="0" r="r" b="b"/>
                <a:pathLst>
                  <a:path w="590" h="971">
                    <a:moveTo>
                      <a:pt x="284" y="59"/>
                    </a:moveTo>
                    <a:cubicBezTo>
                      <a:pt x="326" y="59"/>
                      <a:pt x="352" y="37"/>
                      <a:pt x="364" y="7"/>
                    </a:cubicBezTo>
                    <a:cubicBezTo>
                      <a:pt x="390" y="2"/>
                      <a:pt x="418" y="17"/>
                      <a:pt x="446" y="52"/>
                    </a:cubicBezTo>
                    <a:cubicBezTo>
                      <a:pt x="470" y="87"/>
                      <a:pt x="498" y="155"/>
                      <a:pt x="512" y="216"/>
                    </a:cubicBezTo>
                    <a:cubicBezTo>
                      <a:pt x="528" y="274"/>
                      <a:pt x="590" y="404"/>
                      <a:pt x="532" y="417"/>
                    </a:cubicBezTo>
                    <a:cubicBezTo>
                      <a:pt x="476" y="430"/>
                      <a:pt x="462" y="364"/>
                      <a:pt x="450" y="305"/>
                    </a:cubicBezTo>
                    <a:cubicBezTo>
                      <a:pt x="430" y="227"/>
                      <a:pt x="398" y="118"/>
                      <a:pt x="398" y="118"/>
                    </a:cubicBezTo>
                    <a:cubicBezTo>
                      <a:pt x="405" y="150"/>
                      <a:pt x="492" y="428"/>
                      <a:pt x="490" y="497"/>
                    </a:cubicBezTo>
                    <a:cubicBezTo>
                      <a:pt x="428" y="523"/>
                      <a:pt x="442" y="516"/>
                      <a:pt x="388" y="531"/>
                    </a:cubicBezTo>
                    <a:cubicBezTo>
                      <a:pt x="394" y="620"/>
                      <a:pt x="405" y="737"/>
                      <a:pt x="412" y="817"/>
                    </a:cubicBezTo>
                    <a:cubicBezTo>
                      <a:pt x="414" y="865"/>
                      <a:pt x="438" y="963"/>
                      <a:pt x="366" y="967"/>
                    </a:cubicBezTo>
                    <a:cubicBezTo>
                      <a:pt x="294" y="971"/>
                      <a:pt x="318" y="915"/>
                      <a:pt x="308" y="832"/>
                    </a:cubicBezTo>
                    <a:lnTo>
                      <a:pt x="290" y="549"/>
                    </a:lnTo>
                    <a:lnTo>
                      <a:pt x="264" y="801"/>
                    </a:lnTo>
                    <a:cubicBezTo>
                      <a:pt x="250" y="879"/>
                      <a:pt x="256" y="960"/>
                      <a:pt x="189" y="962"/>
                    </a:cubicBezTo>
                    <a:cubicBezTo>
                      <a:pt x="122" y="964"/>
                      <a:pt x="149" y="840"/>
                      <a:pt x="151" y="804"/>
                    </a:cubicBezTo>
                    <a:cubicBezTo>
                      <a:pt x="153" y="768"/>
                      <a:pt x="184" y="579"/>
                      <a:pt x="184" y="525"/>
                    </a:cubicBezTo>
                    <a:cubicBezTo>
                      <a:pt x="134" y="515"/>
                      <a:pt x="84" y="505"/>
                      <a:pt x="84" y="505"/>
                    </a:cubicBezTo>
                    <a:lnTo>
                      <a:pt x="170" y="118"/>
                    </a:lnTo>
                    <a:cubicBezTo>
                      <a:pt x="170" y="101"/>
                      <a:pt x="110" y="370"/>
                      <a:pt x="86" y="401"/>
                    </a:cubicBezTo>
                    <a:cubicBezTo>
                      <a:pt x="62" y="433"/>
                      <a:pt x="0" y="397"/>
                      <a:pt x="24" y="303"/>
                    </a:cubicBezTo>
                    <a:cubicBezTo>
                      <a:pt x="34" y="263"/>
                      <a:pt x="124" y="55"/>
                      <a:pt x="140" y="39"/>
                    </a:cubicBezTo>
                    <a:cubicBezTo>
                      <a:pt x="156" y="23"/>
                      <a:pt x="160" y="0"/>
                      <a:pt x="212" y="13"/>
                    </a:cubicBezTo>
                    <a:cubicBezTo>
                      <a:pt x="238" y="41"/>
                      <a:pt x="242" y="59"/>
                      <a:pt x="284" y="59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 cmpd="sng">
                <a:noFill/>
                <a:round/>
                <a:headEnd/>
                <a:tailEnd/>
              </a:ln>
              <a:effectLst>
                <a:outerShdw dist="71842" dir="189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Oval 38"/>
              <p:cNvSpPr>
                <a:spLocks noChangeArrowheads="1"/>
              </p:cNvSpPr>
              <p:nvPr/>
            </p:nvSpPr>
            <p:spPr bwMode="gray">
              <a:xfrm>
                <a:off x="4641" y="2053"/>
                <a:ext cx="213" cy="225"/>
              </a:xfrm>
              <a:prstGeom prst="ellipse">
                <a:avLst/>
              </a:prstGeom>
              <a:solidFill>
                <a:schemeClr val="hlink"/>
              </a:solidFill>
              <a:ln w="19050">
                <a:noFill/>
                <a:round/>
                <a:headEnd/>
                <a:tailEnd/>
              </a:ln>
              <a:effectLst>
                <a:outerShdw dist="71842" dir="189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115616" y="4653136"/>
              <a:ext cx="481887" cy="1065213"/>
              <a:chOff x="4466" y="2053"/>
              <a:chExt cx="590" cy="1177"/>
            </a:xfrm>
          </p:grpSpPr>
          <p:sp>
            <p:nvSpPr>
              <p:cNvPr id="82" name="Freeform 37"/>
              <p:cNvSpPr>
                <a:spLocks/>
              </p:cNvSpPr>
              <p:nvPr/>
            </p:nvSpPr>
            <p:spPr bwMode="gray">
              <a:xfrm>
                <a:off x="4466" y="2259"/>
                <a:ext cx="590" cy="971"/>
              </a:xfrm>
              <a:custGeom>
                <a:avLst/>
                <a:gdLst/>
                <a:ahLst/>
                <a:cxnLst>
                  <a:cxn ang="0">
                    <a:pos x="284" y="59"/>
                  </a:cxn>
                  <a:cxn ang="0">
                    <a:pos x="364" y="7"/>
                  </a:cxn>
                  <a:cxn ang="0">
                    <a:pos x="446" y="52"/>
                  </a:cxn>
                  <a:cxn ang="0">
                    <a:pos x="512" y="216"/>
                  </a:cxn>
                  <a:cxn ang="0">
                    <a:pos x="532" y="417"/>
                  </a:cxn>
                  <a:cxn ang="0">
                    <a:pos x="450" y="305"/>
                  </a:cxn>
                  <a:cxn ang="0">
                    <a:pos x="398" y="118"/>
                  </a:cxn>
                  <a:cxn ang="0">
                    <a:pos x="490" y="497"/>
                  </a:cxn>
                  <a:cxn ang="0">
                    <a:pos x="388" y="531"/>
                  </a:cxn>
                  <a:cxn ang="0">
                    <a:pos x="412" y="817"/>
                  </a:cxn>
                  <a:cxn ang="0">
                    <a:pos x="366" y="967"/>
                  </a:cxn>
                  <a:cxn ang="0">
                    <a:pos x="308" y="832"/>
                  </a:cxn>
                  <a:cxn ang="0">
                    <a:pos x="290" y="549"/>
                  </a:cxn>
                  <a:cxn ang="0">
                    <a:pos x="264" y="801"/>
                  </a:cxn>
                  <a:cxn ang="0">
                    <a:pos x="189" y="962"/>
                  </a:cxn>
                  <a:cxn ang="0">
                    <a:pos x="151" y="804"/>
                  </a:cxn>
                  <a:cxn ang="0">
                    <a:pos x="184" y="525"/>
                  </a:cxn>
                  <a:cxn ang="0">
                    <a:pos x="84" y="505"/>
                  </a:cxn>
                  <a:cxn ang="0">
                    <a:pos x="170" y="118"/>
                  </a:cxn>
                  <a:cxn ang="0">
                    <a:pos x="86" y="401"/>
                  </a:cxn>
                  <a:cxn ang="0">
                    <a:pos x="24" y="303"/>
                  </a:cxn>
                  <a:cxn ang="0">
                    <a:pos x="140" y="39"/>
                  </a:cxn>
                  <a:cxn ang="0">
                    <a:pos x="212" y="13"/>
                  </a:cxn>
                  <a:cxn ang="0">
                    <a:pos x="284" y="59"/>
                  </a:cxn>
                </a:cxnLst>
                <a:rect l="0" t="0" r="r" b="b"/>
                <a:pathLst>
                  <a:path w="590" h="971">
                    <a:moveTo>
                      <a:pt x="284" y="59"/>
                    </a:moveTo>
                    <a:cubicBezTo>
                      <a:pt x="326" y="59"/>
                      <a:pt x="352" y="37"/>
                      <a:pt x="364" y="7"/>
                    </a:cubicBezTo>
                    <a:cubicBezTo>
                      <a:pt x="390" y="2"/>
                      <a:pt x="418" y="17"/>
                      <a:pt x="446" y="52"/>
                    </a:cubicBezTo>
                    <a:cubicBezTo>
                      <a:pt x="470" y="87"/>
                      <a:pt x="498" y="155"/>
                      <a:pt x="512" y="216"/>
                    </a:cubicBezTo>
                    <a:cubicBezTo>
                      <a:pt x="528" y="274"/>
                      <a:pt x="590" y="404"/>
                      <a:pt x="532" y="417"/>
                    </a:cubicBezTo>
                    <a:cubicBezTo>
                      <a:pt x="476" y="430"/>
                      <a:pt x="462" y="364"/>
                      <a:pt x="450" y="305"/>
                    </a:cubicBezTo>
                    <a:cubicBezTo>
                      <a:pt x="430" y="227"/>
                      <a:pt x="398" y="118"/>
                      <a:pt x="398" y="118"/>
                    </a:cubicBezTo>
                    <a:cubicBezTo>
                      <a:pt x="405" y="150"/>
                      <a:pt x="492" y="428"/>
                      <a:pt x="490" y="497"/>
                    </a:cubicBezTo>
                    <a:cubicBezTo>
                      <a:pt x="428" y="523"/>
                      <a:pt x="442" y="516"/>
                      <a:pt x="388" y="531"/>
                    </a:cubicBezTo>
                    <a:cubicBezTo>
                      <a:pt x="394" y="620"/>
                      <a:pt x="405" y="737"/>
                      <a:pt x="412" y="817"/>
                    </a:cubicBezTo>
                    <a:cubicBezTo>
                      <a:pt x="414" y="865"/>
                      <a:pt x="438" y="963"/>
                      <a:pt x="366" y="967"/>
                    </a:cubicBezTo>
                    <a:cubicBezTo>
                      <a:pt x="294" y="971"/>
                      <a:pt x="318" y="915"/>
                      <a:pt x="308" y="832"/>
                    </a:cubicBezTo>
                    <a:lnTo>
                      <a:pt x="290" y="549"/>
                    </a:lnTo>
                    <a:lnTo>
                      <a:pt x="264" y="801"/>
                    </a:lnTo>
                    <a:cubicBezTo>
                      <a:pt x="250" y="879"/>
                      <a:pt x="256" y="960"/>
                      <a:pt x="189" y="962"/>
                    </a:cubicBezTo>
                    <a:cubicBezTo>
                      <a:pt x="122" y="964"/>
                      <a:pt x="149" y="840"/>
                      <a:pt x="151" y="804"/>
                    </a:cubicBezTo>
                    <a:cubicBezTo>
                      <a:pt x="153" y="768"/>
                      <a:pt x="184" y="579"/>
                      <a:pt x="184" y="525"/>
                    </a:cubicBezTo>
                    <a:cubicBezTo>
                      <a:pt x="134" y="515"/>
                      <a:pt x="84" y="505"/>
                      <a:pt x="84" y="505"/>
                    </a:cubicBezTo>
                    <a:lnTo>
                      <a:pt x="170" y="118"/>
                    </a:lnTo>
                    <a:cubicBezTo>
                      <a:pt x="170" y="101"/>
                      <a:pt x="110" y="370"/>
                      <a:pt x="86" y="401"/>
                    </a:cubicBezTo>
                    <a:cubicBezTo>
                      <a:pt x="62" y="433"/>
                      <a:pt x="0" y="397"/>
                      <a:pt x="24" y="303"/>
                    </a:cubicBezTo>
                    <a:cubicBezTo>
                      <a:pt x="34" y="263"/>
                      <a:pt x="124" y="55"/>
                      <a:pt x="140" y="39"/>
                    </a:cubicBezTo>
                    <a:cubicBezTo>
                      <a:pt x="156" y="23"/>
                      <a:pt x="160" y="0"/>
                      <a:pt x="212" y="13"/>
                    </a:cubicBezTo>
                    <a:cubicBezTo>
                      <a:pt x="238" y="41"/>
                      <a:pt x="242" y="59"/>
                      <a:pt x="284" y="59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 cmpd="sng">
                <a:noFill/>
                <a:round/>
                <a:headEnd/>
                <a:tailEnd/>
              </a:ln>
              <a:effectLst>
                <a:outerShdw dist="71842" dir="189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Oval 38"/>
              <p:cNvSpPr>
                <a:spLocks noChangeArrowheads="1"/>
              </p:cNvSpPr>
              <p:nvPr/>
            </p:nvSpPr>
            <p:spPr bwMode="gray">
              <a:xfrm>
                <a:off x="4641" y="2053"/>
                <a:ext cx="213" cy="225"/>
              </a:xfrm>
              <a:prstGeom prst="ellipse">
                <a:avLst/>
              </a:prstGeom>
              <a:solidFill>
                <a:schemeClr val="hlink"/>
              </a:solidFill>
              <a:ln w="19050">
                <a:noFill/>
                <a:round/>
                <a:headEnd/>
                <a:tailEnd/>
              </a:ln>
              <a:effectLst>
                <a:outerShdw dist="71842" dir="189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2842484" y="4797152"/>
              <a:ext cx="596622" cy="984001"/>
              <a:chOff x="2111" y="2247"/>
              <a:chExt cx="592" cy="1034"/>
            </a:xfrm>
          </p:grpSpPr>
          <p:sp>
            <p:nvSpPr>
              <p:cNvPr id="78" name="Freeform 6"/>
              <p:cNvSpPr>
                <a:spLocks/>
              </p:cNvSpPr>
              <p:nvPr/>
            </p:nvSpPr>
            <p:spPr bwMode="gray">
              <a:xfrm>
                <a:off x="2111" y="2449"/>
                <a:ext cx="592" cy="832"/>
              </a:xfrm>
              <a:custGeom>
                <a:avLst/>
                <a:gdLst/>
                <a:ahLst/>
                <a:cxnLst>
                  <a:cxn ang="0">
                    <a:pos x="168" y="1"/>
                  </a:cxn>
                  <a:cxn ang="0">
                    <a:pos x="148" y="33"/>
                  </a:cxn>
                  <a:cxn ang="0">
                    <a:pos x="127" y="1"/>
                  </a:cxn>
                  <a:cxn ang="0">
                    <a:pos x="70" y="17"/>
                  </a:cxn>
                  <a:cxn ang="0">
                    <a:pos x="1" y="174"/>
                  </a:cxn>
                  <a:cxn ang="0">
                    <a:pos x="36" y="213"/>
                  </a:cxn>
                  <a:cxn ang="0">
                    <a:pos x="86" y="57"/>
                  </a:cxn>
                  <a:cxn ang="0">
                    <a:pos x="14" y="411"/>
                  </a:cxn>
                  <a:cxn ang="0">
                    <a:pos x="34" y="466"/>
                  </a:cxn>
                  <a:cxn ang="0">
                    <a:pos x="133" y="440"/>
                  </a:cxn>
                  <a:cxn ang="0">
                    <a:pos x="147" y="232"/>
                  </a:cxn>
                  <a:cxn ang="0">
                    <a:pos x="169" y="439"/>
                  </a:cxn>
                  <a:cxn ang="0">
                    <a:pos x="262" y="468"/>
                  </a:cxn>
                  <a:cxn ang="0">
                    <a:pos x="282" y="407"/>
                  </a:cxn>
                  <a:cxn ang="0">
                    <a:pos x="210" y="57"/>
                  </a:cxn>
                  <a:cxn ang="0">
                    <a:pos x="230" y="135"/>
                  </a:cxn>
                  <a:cxn ang="0">
                    <a:pos x="281" y="236"/>
                  </a:cxn>
                  <a:cxn ang="0">
                    <a:pos x="295" y="162"/>
                  </a:cxn>
                  <a:cxn ang="0">
                    <a:pos x="216" y="8"/>
                  </a:cxn>
                  <a:cxn ang="0">
                    <a:pos x="168" y="1"/>
                  </a:cxn>
                </a:cxnLst>
                <a:rect l="0" t="0" r="r" b="b"/>
                <a:pathLst>
                  <a:path w="320" h="479">
                    <a:moveTo>
                      <a:pt x="168" y="1"/>
                    </a:moveTo>
                    <a:cubicBezTo>
                      <a:pt x="165" y="15"/>
                      <a:pt x="154" y="34"/>
                      <a:pt x="148" y="33"/>
                    </a:cubicBezTo>
                    <a:cubicBezTo>
                      <a:pt x="141" y="33"/>
                      <a:pt x="133" y="15"/>
                      <a:pt x="127" y="1"/>
                    </a:cubicBezTo>
                    <a:cubicBezTo>
                      <a:pt x="105" y="0"/>
                      <a:pt x="88" y="5"/>
                      <a:pt x="70" y="17"/>
                    </a:cubicBezTo>
                    <a:cubicBezTo>
                      <a:pt x="57" y="32"/>
                      <a:pt x="0" y="165"/>
                      <a:pt x="1" y="174"/>
                    </a:cubicBezTo>
                    <a:cubicBezTo>
                      <a:pt x="1" y="183"/>
                      <a:pt x="3" y="212"/>
                      <a:pt x="36" y="213"/>
                    </a:cubicBezTo>
                    <a:cubicBezTo>
                      <a:pt x="63" y="197"/>
                      <a:pt x="86" y="57"/>
                      <a:pt x="86" y="57"/>
                    </a:cubicBezTo>
                    <a:cubicBezTo>
                      <a:pt x="79" y="92"/>
                      <a:pt x="14" y="411"/>
                      <a:pt x="14" y="411"/>
                    </a:cubicBezTo>
                    <a:cubicBezTo>
                      <a:pt x="9" y="452"/>
                      <a:pt x="24" y="464"/>
                      <a:pt x="34" y="466"/>
                    </a:cubicBezTo>
                    <a:cubicBezTo>
                      <a:pt x="55" y="471"/>
                      <a:pt x="114" y="479"/>
                      <a:pt x="133" y="440"/>
                    </a:cubicBezTo>
                    <a:cubicBezTo>
                      <a:pt x="152" y="401"/>
                      <a:pt x="141" y="232"/>
                      <a:pt x="147" y="232"/>
                    </a:cubicBezTo>
                    <a:cubicBezTo>
                      <a:pt x="153" y="232"/>
                      <a:pt x="150" y="400"/>
                      <a:pt x="169" y="439"/>
                    </a:cubicBezTo>
                    <a:cubicBezTo>
                      <a:pt x="188" y="478"/>
                      <a:pt x="243" y="473"/>
                      <a:pt x="262" y="468"/>
                    </a:cubicBezTo>
                    <a:cubicBezTo>
                      <a:pt x="272" y="462"/>
                      <a:pt x="292" y="459"/>
                      <a:pt x="282" y="407"/>
                    </a:cubicBezTo>
                    <a:lnTo>
                      <a:pt x="210" y="57"/>
                    </a:lnTo>
                    <a:cubicBezTo>
                      <a:pt x="201" y="12"/>
                      <a:pt x="218" y="105"/>
                      <a:pt x="230" y="135"/>
                    </a:cubicBezTo>
                    <a:cubicBezTo>
                      <a:pt x="242" y="165"/>
                      <a:pt x="242" y="254"/>
                      <a:pt x="281" y="236"/>
                    </a:cubicBezTo>
                    <a:cubicBezTo>
                      <a:pt x="320" y="218"/>
                      <a:pt x="299" y="180"/>
                      <a:pt x="295" y="162"/>
                    </a:cubicBezTo>
                    <a:cubicBezTo>
                      <a:pt x="288" y="150"/>
                      <a:pt x="237" y="17"/>
                      <a:pt x="216" y="8"/>
                    </a:cubicBezTo>
                    <a:cubicBezTo>
                      <a:pt x="183" y="0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mpd="sng">
                <a:noFill/>
                <a:round/>
                <a:headEnd/>
                <a:tailEnd/>
              </a:ln>
              <a:effectLst>
                <a:outerShdw dist="71842" dir="135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Oval 7"/>
              <p:cNvSpPr>
                <a:spLocks noChangeArrowheads="1"/>
              </p:cNvSpPr>
              <p:nvPr/>
            </p:nvSpPr>
            <p:spPr bwMode="gray">
              <a:xfrm flipH="1">
                <a:off x="2286" y="2247"/>
                <a:ext cx="199" cy="215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  <a:effectLst>
                <a:outerShdw dist="71842" dir="135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899592" y="260648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87624" y="1412776"/>
            <a:ext cx="61206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Областной конкурс</a:t>
            </a:r>
          </a:p>
          <a:p>
            <a:pPr algn="ctr"/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«Лучший работодатель года»</a:t>
            </a:r>
            <a:endParaRPr lang="ru-RU" sz="2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0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9208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5"/>
          <p:cNvSpPr>
            <a:spLocks noChangeArrowheads="1"/>
          </p:cNvSpPr>
          <p:nvPr/>
        </p:nvSpPr>
        <p:spPr bwMode="gray">
          <a:xfrm>
            <a:off x="611560" y="2852936"/>
            <a:ext cx="144016" cy="3888432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gray">
          <a:xfrm>
            <a:off x="467544" y="4293095"/>
            <a:ext cx="7992888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Улучшение условий и охраны труда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467544" y="4869159"/>
            <a:ext cx="7992888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Социальная ответственность и социальное партнерство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gray">
          <a:xfrm>
            <a:off x="467544" y="5445223"/>
            <a:ext cx="7992888" cy="4907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Создание и сохранение рабочих мест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gray">
          <a:xfrm>
            <a:off x="467544" y="3717032"/>
            <a:ext cx="7992888" cy="4907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Развитие кадрового потенциала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467544" y="3140967"/>
            <a:ext cx="7992888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Обеспечение прав и гарантий работающих инвалидов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8648" y="2556193"/>
            <a:ext cx="21355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Номинации: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endParaRPr>
          </a:p>
        </p:txBody>
      </p:sp>
      <p:pic>
        <p:nvPicPr>
          <p:cNvPr id="1026" name="Picture 2" descr="http://ef.susu.ac.ru/userfiles/image/p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20688"/>
            <a:ext cx="1643661" cy="2448272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7452320" y="1412776"/>
            <a:ext cx="936103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«Лучший работодатель года»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 номинации «Развитие кадрового потенциала»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gray">
          <a:xfrm>
            <a:off x="467544" y="6021288"/>
            <a:ext cx="7992888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Участие в программах активной политики занятости населения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56" name="Picture 34" descr="2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15240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Words>2559</Words>
  <Application>Microsoft Office PowerPoint</Application>
  <PresentationFormat>Экран (4:3)</PresentationFormat>
  <Paragraphs>363</Paragraphs>
  <Slides>46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распоряжения Правительства Омской области «О реорганизации бюджетных учреждений Омской области в сфере социального обслуживания населения»</dc:title>
  <dc:creator>Бацевич Ольга Николаевна</dc:creator>
  <cp:lastModifiedBy>Чупахина</cp:lastModifiedBy>
  <cp:revision>745</cp:revision>
  <dcterms:created xsi:type="dcterms:W3CDTF">2012-11-01T04:54:53Z</dcterms:created>
  <dcterms:modified xsi:type="dcterms:W3CDTF">2014-02-25T14:08:09Z</dcterms:modified>
</cp:coreProperties>
</file>