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56" r:id="rId2"/>
    <p:sldId id="324" r:id="rId3"/>
    <p:sldId id="326" r:id="rId4"/>
    <p:sldId id="353" r:id="rId5"/>
    <p:sldId id="354" r:id="rId6"/>
    <p:sldId id="355" r:id="rId7"/>
    <p:sldId id="327" r:id="rId8"/>
    <p:sldId id="328" r:id="rId9"/>
    <p:sldId id="329" r:id="rId10"/>
    <p:sldId id="330" r:id="rId11"/>
    <p:sldId id="331" r:id="rId12"/>
    <p:sldId id="341" r:id="rId13"/>
    <p:sldId id="342" r:id="rId14"/>
    <p:sldId id="359" r:id="rId15"/>
    <p:sldId id="344" r:id="rId16"/>
    <p:sldId id="346" r:id="rId17"/>
    <p:sldId id="332" r:id="rId18"/>
    <p:sldId id="333" r:id="rId19"/>
    <p:sldId id="334" r:id="rId20"/>
    <p:sldId id="335" r:id="rId21"/>
    <p:sldId id="336" r:id="rId22"/>
    <p:sldId id="338" r:id="rId23"/>
    <p:sldId id="340" r:id="rId24"/>
    <p:sldId id="339" r:id="rId25"/>
    <p:sldId id="352" r:id="rId26"/>
    <p:sldId id="357" r:id="rId27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4FF"/>
    <a:srgbClr val="4FA7FF"/>
    <a:srgbClr val="117CDD"/>
    <a:srgbClr val="469FF0"/>
    <a:srgbClr val="208BEC"/>
    <a:srgbClr val="3195EF"/>
    <a:srgbClr val="3294EE"/>
    <a:srgbClr val="228DEE"/>
    <a:srgbClr val="60A9D2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6" autoAdjust="0"/>
    <p:restoredTop sz="94660"/>
  </p:normalViewPr>
  <p:slideViewPr>
    <p:cSldViewPr>
      <p:cViewPr>
        <p:scale>
          <a:sx n="100" d="100"/>
          <a:sy n="100" d="100"/>
        </p:scale>
        <p:origin x="-198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862" y="0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A894D7-D14A-4ECF-B8DD-25A9E32F4096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958" y="4687253"/>
            <a:ext cx="540766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862" y="9372792"/>
            <a:ext cx="2929149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BD8800-A29A-4C07-AAE6-734827457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6C52A-FA6B-4C40-88BB-439FDD64F9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6C52A-FA6B-4C40-88BB-439FDD64F9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D8800-A29A-4C07-AAE6-7348274579F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7163E-BCC9-4C98-88B7-8A3BB4CFBA5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61A4B6-CE78-4707-92F3-EC75C6931CE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7163E-BCC9-4C98-88B7-8A3BB4CFBA5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7163E-BCC9-4C98-88B7-8A3BB4CFBA5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7163E-BCC9-4C98-88B7-8A3BB4CFBA5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C68F-2707-4D61-BDE1-B9D11E2F0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07505" y="44625"/>
            <a:ext cx="8856983" cy="712419"/>
            <a:chOff x="107505" y="44625"/>
            <a:chExt cx="8856983" cy="712419"/>
          </a:xfrm>
        </p:grpSpPr>
        <p:sp>
          <p:nvSpPr>
            <p:cNvPr id="10" name="Rectangle 3"/>
            <p:cNvSpPr>
              <a:spLocks noChangeArrowheads="1"/>
            </p:cNvSpPr>
            <p:nvPr userDrawn="1"/>
          </p:nvSpPr>
          <p:spPr bwMode="auto">
            <a:xfrm>
              <a:off x="827584" y="188640"/>
              <a:ext cx="813690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ru-RU" sz="2000" b="1" dirty="0" smtClean="0">
                  <a:solidFill>
                    <a:schemeClr val="tx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Calibri" pitchFamily="34" charset="0"/>
                </a:rPr>
                <a:t>МИНИСТЕРСТВО ТРУДА И СОЦИАЛЬНОГО РАЗВИТИЯ ОМСКОЙ ОБЛАСТИ</a:t>
              </a:r>
              <a:endParaRPr lang="ru-RU" sz="2000" b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alibri" pitchFamily="34" charset="0"/>
              </a:endParaRPr>
            </a:p>
          </p:txBody>
        </p:sp>
        <p:pic>
          <p:nvPicPr>
            <p:cNvPr id="1027" name="Picture 3" descr="D:\Мои документы\Desktop\Герб Омской области.jp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5" y="44625"/>
              <a:ext cx="648072" cy="712419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 userDrawn="1"/>
          </p:nvSpPr>
          <p:spPr>
            <a:xfrm>
              <a:off x="899592" y="620688"/>
              <a:ext cx="7920880" cy="4571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6332-FCF7-482C-B04E-405EEDC1E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07505" y="44625"/>
            <a:ext cx="8856983" cy="712419"/>
            <a:chOff x="107505" y="44625"/>
            <a:chExt cx="8856983" cy="712419"/>
          </a:xfrm>
        </p:grpSpPr>
        <p:sp>
          <p:nvSpPr>
            <p:cNvPr id="8" name="Rectangle 3"/>
            <p:cNvSpPr>
              <a:spLocks noChangeArrowheads="1"/>
            </p:cNvSpPr>
            <p:nvPr userDrawn="1"/>
          </p:nvSpPr>
          <p:spPr bwMode="auto">
            <a:xfrm>
              <a:off x="827584" y="188640"/>
              <a:ext cx="813690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ru-RU" sz="2000" b="1" dirty="0" smtClean="0">
                  <a:solidFill>
                    <a:schemeClr val="tx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Calibri" pitchFamily="34" charset="0"/>
                </a:rPr>
                <a:t>МИНИСТЕРСТВО ТРУДА И СОЦИАЛЬНОГО РАЗВИТИЯ ОМСКОЙ ОБЛАСТИ</a:t>
              </a:r>
              <a:endParaRPr lang="ru-RU" sz="2000" b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alibri" pitchFamily="34" charset="0"/>
              </a:endParaRPr>
            </a:p>
          </p:txBody>
        </p:sp>
        <p:pic>
          <p:nvPicPr>
            <p:cNvPr id="9" name="Picture 3" descr="D:\Мои документы\Desktop\Герб Омской области.jp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5" y="44625"/>
              <a:ext cx="648072" cy="712419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 userDrawn="1"/>
          </p:nvSpPr>
          <p:spPr>
            <a:xfrm>
              <a:off x="899592" y="620688"/>
              <a:ext cx="7920880" cy="4571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D406-56AF-48E1-AA08-6B2E98BC0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56D5-3ADD-4BD2-BE12-271D15C85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7CE7-6BCD-412F-A309-C9EAB575E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208BEC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B0D21-3E61-4E46-8958-2CF0E520E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0" r:id="rId3"/>
    <p:sldLayoutId id="2147483667" r:id="rId4"/>
    <p:sldLayoutId id="2147483674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fp=1&amp;img_url=http://www.vppress.ru/photo/new/2767.jpg&amp;uinfo=ww-1903-wh-985-fw-1678-fh-598-pd-1&amp;p=1&amp;text=%D1%84%D0%BE%D1%82%D0%BE%20%D0%BF%D1%80%D0%B8%D0%B5%D0%BC%D0%BD%D0%BE%D0%B9%20%D1%81%D0%B5%D0%BC%D1%8C%D0%B8%20%D0%B4%D0%BB%D1%8F%20%D0%B3%D1%80%D0%B0%D0%B6%D0%B4%D0%B0%D0%BD%20%D0%BF%D0%BE%D0%B6%D0%B8%D0%BB%D0%BE%D0%B3%D0%BE%20%D0%B2%D0%BE%D0%B7%D1%80%D0%B0%D1%81%D1%82%D0%B0&amp;noreask=1&amp;pos=48&amp;rpt=simage&amp;lr=6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678613"/>
            <a:ext cx="9144000" cy="188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96975"/>
            <a:ext cx="9144000" cy="3446463"/>
          </a:xfrm>
        </p:spPr>
        <p:txBody>
          <a:bodyPr anchor="ctr"/>
          <a:lstStyle/>
          <a:p>
            <a:pPr algn="ctr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решения проблемы очередности в стационарных учреждениях социального обслуживания </a:t>
            </a:r>
          </a:p>
          <a:p>
            <a:pPr algn="ctr"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Омской области</a:t>
            </a:r>
          </a:p>
          <a:p>
            <a:pPr algn="ctr"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rgbClr val="2D2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Добрых Сергей Владимирович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Заместитель Министра труда и социального развития Омской области</a:t>
            </a: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1588" y="6781800"/>
            <a:ext cx="9144000" cy="69850"/>
          </a:xfrm>
          <a:prstGeom prst="rect">
            <a:avLst/>
          </a:prstGeom>
          <a:solidFill>
            <a:srgbClr val="FD1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6350" y="6675438"/>
            <a:ext cx="9144000" cy="8413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Rectangle 38"/>
          <p:cNvSpPr>
            <a:spLocks noChangeArrowheads="1"/>
          </p:cNvSpPr>
          <p:nvPr/>
        </p:nvSpPr>
        <p:spPr bwMode="auto">
          <a:xfrm>
            <a:off x="1588" y="4572000"/>
            <a:ext cx="9144000" cy="79375"/>
          </a:xfrm>
          <a:prstGeom prst="rect">
            <a:avLst/>
          </a:prstGeom>
          <a:solidFill>
            <a:srgbClr val="0274C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4111" name="Rectangle 45"/>
          <p:cNvSpPr>
            <a:spLocks noChangeArrowheads="1"/>
          </p:cNvSpPr>
          <p:nvPr/>
        </p:nvSpPr>
        <p:spPr bwMode="auto">
          <a:xfrm>
            <a:off x="0" y="4662488"/>
            <a:ext cx="9144000" cy="69850"/>
          </a:xfrm>
          <a:prstGeom prst="rect">
            <a:avLst/>
          </a:prstGeom>
          <a:solidFill>
            <a:srgbClr val="FD1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pic>
        <p:nvPicPr>
          <p:cNvPr id="21" name="Picture 37" descr="DSC_0623"/>
          <p:cNvPicPr>
            <a:picLocks noChangeArrowheads="1"/>
          </p:cNvPicPr>
          <p:nvPr/>
        </p:nvPicPr>
        <p:blipFill>
          <a:blip r:embed="rId3" cstate="print"/>
          <a:srcRect t="9685" b="11099"/>
          <a:stretch>
            <a:fillRect/>
          </a:stretch>
        </p:blipFill>
        <p:spPr bwMode="auto">
          <a:xfrm>
            <a:off x="2746375" y="4799013"/>
            <a:ext cx="1825625" cy="17859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40" descr="08060001"/>
          <p:cNvPicPr>
            <a:picLocks noChangeAspect="1" noChangeArrowheads="1"/>
          </p:cNvPicPr>
          <p:nvPr/>
        </p:nvPicPr>
        <p:blipFill>
          <a:blip r:embed="rId4" cstate="print"/>
          <a:srcRect l="27391" t="16536" r="20430" b="18399"/>
          <a:stretch>
            <a:fillRect/>
          </a:stretch>
        </p:blipFill>
        <p:spPr bwMode="auto">
          <a:xfrm>
            <a:off x="4718050" y="4786313"/>
            <a:ext cx="2081213" cy="18018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C:\Documents and Settings\Anna\Рабочий стол\2010-06-10_ Презентация_Коллегия\Тарские ворота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5313" y="4810125"/>
            <a:ext cx="1987550" cy="1778000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3" descr="C:\Documents and Settings\Anna\Рабочий стол\2010-06-10_ Презентация_Коллегия\05170008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88" y="4810125"/>
            <a:ext cx="2435225" cy="1776413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285860"/>
            <a:ext cx="846274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/>
              <a:t>Государственная программа Омской области "Социальная поддержка населения" на 2014 - 2020 годы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348881"/>
            <a:ext cx="914400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/>
              <a:t>Спальный корпус в АСУСО "Драгунский психоневрологический интернат" на       100 мест с приемно-карантинным отделением, изолятором и лечебным комплексом общей сметной стоимостью 110, 3 млн. руб. </a:t>
            </a:r>
          </a:p>
          <a:p>
            <a:pPr algn="just">
              <a:defRPr/>
            </a:pP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434" name="Picture 2" descr="D:\Мои документы\Desktop\Фото\DSCF1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89040"/>
            <a:ext cx="4464496" cy="2880320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285860"/>
            <a:ext cx="846274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 smtClean="0"/>
              <a:t>В Министерство труда и социальной защиты Российской Федерации направлены пакеты документов для включения в федеральную адресную инвестиционную программу на 2015 год :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273630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ru-RU" sz="1700" dirty="0" smtClean="0"/>
              <a:t>АСУСО "Омский психоневрологический  </a:t>
            </a:r>
          </a:p>
          <a:p>
            <a:pPr algn="ctr">
              <a:defRPr/>
            </a:pPr>
            <a:r>
              <a:rPr lang="ru-RU" sz="1700" dirty="0" smtClean="0"/>
              <a:t>интернат" </a:t>
            </a:r>
          </a:p>
          <a:p>
            <a:pPr>
              <a:defRPr/>
            </a:pPr>
            <a:r>
              <a:rPr lang="ru-RU" sz="1700" dirty="0" smtClean="0"/>
              <a:t> </a:t>
            </a:r>
          </a:p>
          <a:p>
            <a:pPr>
              <a:defRPr/>
            </a:pPr>
            <a:r>
              <a:rPr lang="ru-RU" sz="1700" dirty="0" smtClean="0"/>
              <a:t>Строительство жилого</a:t>
            </a:r>
          </a:p>
          <a:p>
            <a:pPr>
              <a:defRPr/>
            </a:pPr>
            <a:r>
              <a:rPr lang="ru-RU" sz="1700" dirty="0" smtClean="0"/>
              <a:t>корпуса на 100 мест со столовой, </a:t>
            </a:r>
          </a:p>
          <a:p>
            <a:pPr>
              <a:defRPr/>
            </a:pPr>
            <a:r>
              <a:rPr lang="ru-RU" sz="1700" dirty="0" smtClean="0"/>
              <a:t>спортивным и </a:t>
            </a:r>
            <a:r>
              <a:rPr lang="ru-RU" sz="1700" dirty="0" err="1" smtClean="0"/>
              <a:t>культурно-досуговым</a:t>
            </a:r>
            <a:r>
              <a:rPr lang="ru-RU" sz="1700" dirty="0" smtClean="0"/>
              <a:t> блоками общей сметной стоимостью 378,7  млн. руб.  </a:t>
            </a:r>
          </a:p>
          <a:p>
            <a:pPr algn="just">
              <a:defRPr/>
            </a:pP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564904"/>
            <a:ext cx="273630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defRPr/>
            </a:pPr>
            <a:r>
              <a:rPr lang="ru-RU" sz="1700" dirty="0" smtClean="0"/>
              <a:t>АСУСО "</a:t>
            </a:r>
            <a:r>
              <a:rPr lang="ru-RU" sz="1700" dirty="0" err="1" smtClean="0"/>
              <a:t>Нежинский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 геронтологический</a:t>
            </a:r>
            <a:br>
              <a:rPr lang="ru-RU" sz="1700" dirty="0" smtClean="0"/>
            </a:br>
            <a:r>
              <a:rPr lang="ru-RU" sz="1700" dirty="0" smtClean="0"/>
              <a:t>центр" </a:t>
            </a:r>
          </a:p>
          <a:p>
            <a:pPr>
              <a:defRPr/>
            </a:pPr>
            <a:endParaRPr lang="ru-RU" sz="1700" dirty="0" smtClean="0"/>
          </a:p>
          <a:p>
            <a:pPr>
              <a:defRPr/>
            </a:pPr>
            <a:r>
              <a:rPr lang="ru-RU" sz="1700" dirty="0" smtClean="0"/>
              <a:t>Строительство жилого корпуса на </a:t>
            </a:r>
          </a:p>
          <a:p>
            <a:pPr>
              <a:defRPr/>
            </a:pPr>
            <a:r>
              <a:rPr lang="ru-RU" sz="1700" dirty="0" smtClean="0"/>
              <a:t>150 мест общей сметной </a:t>
            </a:r>
          </a:p>
          <a:p>
            <a:pPr>
              <a:defRPr/>
            </a:pPr>
            <a:r>
              <a:rPr lang="ru-RU" sz="1700" dirty="0" smtClean="0"/>
              <a:t>стоимостью 511,0 млн. руб.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877272"/>
            <a:ext cx="80648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Сотрудничество с государственной корпорацией "Банк развития и внешнеэкономической деятельности"  по инвестиционному консультированию  привлечения инвесторов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2564904"/>
            <a:ext cx="2736304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" dirty="0" smtClean="0"/>
          </a:p>
          <a:p>
            <a:endParaRPr lang="ru-RU" sz="1700" dirty="0" smtClean="0"/>
          </a:p>
          <a:p>
            <a:r>
              <a:rPr lang="ru-RU" sz="1700" dirty="0" smtClean="0"/>
              <a:t>Строительство многофункционального центра реабилитации инвалидов на 180 мест общей сметной стоимостью 723,6 млн. руб.</a:t>
            </a:r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 smtClean="0"/>
          </a:p>
          <a:p>
            <a:endParaRPr lang="ru-RU" sz="1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11274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285860"/>
            <a:ext cx="842968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Более 10 лет Правительство Омской области сотрудничает с Пенсионным фондом Российской Федерации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825" y="2708920"/>
            <a:ext cx="842486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социальных программ Омской области с привлечением средств Пенсионного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фонда 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 проведен капитальный ремонт: </a:t>
            </a:r>
          </a:p>
          <a:p>
            <a:pPr algn="ctr">
              <a:defRPr/>
            </a:pPr>
            <a:endParaRPr lang="ru-RU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 – стационарных учреждений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обслуживания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сумму 22,6 млн. рублей, в том числе средства Пенсионного фонда Российской Федерации составили 8,6 млн.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algn="just">
              <a:defRPr/>
            </a:pPr>
            <a:endParaRPr lang="ru-RU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ru-RU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4427984" y="3717033"/>
            <a:ext cx="4536504" cy="15121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19050" rIns="25400" bIns="190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БСУСО "Андреевский психоневрологический интернат", капитальный ремонт </a:t>
            </a:r>
            <a:r>
              <a:rPr lang="ru-RU" sz="1400" b="1" dirty="0" smtClean="0">
                <a:solidFill>
                  <a:schemeClr val="tx1"/>
                </a:solidFill>
              </a:rPr>
              <a:t>отделения милосердия корпуса №5</a:t>
            </a:r>
            <a:endParaRPr lang="ru-RU" sz="1400" b="1" kern="1200" dirty="0" smtClean="0">
              <a:solidFill>
                <a:schemeClr val="tx1"/>
              </a:solidFill>
            </a:endParaRP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ВСЕГО:</a:t>
            </a:r>
            <a:r>
              <a:rPr lang="en-US" sz="1400" b="1" kern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5 768,7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тыс.руб., в том числе: 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ПФР - </a:t>
            </a:r>
            <a:r>
              <a:rPr lang="ru-RU" sz="1400" b="1" dirty="0" smtClean="0">
                <a:solidFill>
                  <a:schemeClr val="tx1"/>
                </a:solidFill>
              </a:rPr>
              <a:t>2 868,7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тыс.руб.;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Омской области - </a:t>
            </a:r>
            <a:r>
              <a:rPr lang="ru-RU" sz="1400" b="1" dirty="0" smtClean="0">
                <a:solidFill>
                  <a:schemeClr val="tx1"/>
                </a:solidFill>
              </a:rPr>
              <a:t>2 900,0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</a:t>
            </a:r>
            <a:endParaRPr lang="ru-RU" sz="1400" b="1" kern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6"/>
          <p:cNvSpPr/>
          <p:nvPr/>
        </p:nvSpPr>
        <p:spPr>
          <a:xfrm>
            <a:off x="179512" y="2204864"/>
            <a:ext cx="4320480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19050" rIns="25400" bIns="19050" numCol="1" spcCol="127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АСУСО "Омский психоневрологический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интернат", строительство газовой котельной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ВСЕГО</a:t>
            </a:r>
            <a:r>
              <a:rPr lang="ru-RU" sz="1400" b="0" kern="1200" dirty="0" smtClean="0">
                <a:solidFill>
                  <a:schemeClr val="tx1"/>
                </a:solidFill>
              </a:rPr>
              <a:t>:</a:t>
            </a:r>
            <a:r>
              <a:rPr lang="en-US" sz="1400" b="0" kern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25 000,0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тыс.руб., в том числе: 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ПФР - </a:t>
            </a:r>
            <a:r>
              <a:rPr lang="ru-RU" sz="1400" b="1" dirty="0" smtClean="0">
                <a:solidFill>
                  <a:schemeClr val="tx1"/>
                </a:solidFill>
              </a:rPr>
              <a:t>12 500,0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тыс.руб.;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Омской области - </a:t>
            </a:r>
            <a:r>
              <a:rPr lang="ru-RU" sz="1400" b="1" dirty="0" smtClean="0">
                <a:solidFill>
                  <a:schemeClr val="tx1"/>
                </a:solidFill>
              </a:rPr>
              <a:t>12 500,0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 тыс.руб.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124744"/>
            <a:ext cx="7776864" cy="86177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rgbClr val="3A669C"/>
              </a:gs>
              <a:gs pos="100000">
                <a:srgbClr val="3A669C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материально-технической базы государственных учреждений социального обслуживания населения Омской области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2013 году на общую сумму 72 268, 7 тыс. руб.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6535" y="5229200"/>
            <a:ext cx="4173937" cy="151216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6"/>
          <p:cNvSpPr/>
          <p:nvPr/>
        </p:nvSpPr>
        <p:spPr>
          <a:xfrm>
            <a:off x="4355975" y="5328595"/>
            <a:ext cx="4536505" cy="15121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19050" rIns="25400" bIns="19050" numCol="1" spcCol="127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БСУСО "</a:t>
            </a:r>
            <a:r>
              <a:rPr lang="ru-RU" sz="1400" b="1" dirty="0" err="1" smtClean="0">
                <a:solidFill>
                  <a:schemeClr val="tx1"/>
                </a:solidFill>
              </a:rPr>
              <a:t>Крутинский</a:t>
            </a:r>
            <a:r>
              <a:rPr lang="ru-RU" sz="1400" b="1" dirty="0" smtClean="0">
                <a:solidFill>
                  <a:schemeClr val="tx1"/>
                </a:solidFill>
              </a:rPr>
              <a:t> психоневрологический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интернат", ремонт столовой, жилых помещений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ВСЕГО</a:t>
            </a:r>
            <a:r>
              <a:rPr lang="ru-RU" sz="1400" b="0" kern="1200" dirty="0" smtClean="0">
                <a:solidFill>
                  <a:schemeClr val="tx1"/>
                </a:solidFill>
              </a:rPr>
              <a:t>:</a:t>
            </a:r>
            <a:r>
              <a:rPr lang="en-US" sz="1400" b="0" kern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4 000,0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тыс.руб., в том числе: 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ПФР - </a:t>
            </a:r>
            <a:r>
              <a:rPr lang="ru-RU" sz="1400" b="1" dirty="0" smtClean="0">
                <a:solidFill>
                  <a:schemeClr val="tx1"/>
                </a:solidFill>
              </a:rPr>
              <a:t>2 000,0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тыс.руб.;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Омской области - </a:t>
            </a:r>
            <a:r>
              <a:rPr lang="ru-RU" sz="1400" b="1" dirty="0" smtClean="0">
                <a:solidFill>
                  <a:schemeClr val="tx1"/>
                </a:solidFill>
              </a:rPr>
              <a:t>2 000,0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 тыс.руб.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179512" y="5328593"/>
            <a:ext cx="4320480" cy="15567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19050" rIns="25400" bIns="19050" numCol="1" spcCol="127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БСУСО "</a:t>
            </a:r>
            <a:r>
              <a:rPr lang="ru-RU" sz="1400" b="1" dirty="0" err="1" smtClean="0">
                <a:solidFill>
                  <a:schemeClr val="tx1"/>
                </a:solidFill>
              </a:rPr>
              <a:t>Большекулачинский</a:t>
            </a:r>
            <a:r>
              <a:rPr lang="ru-RU" sz="1400" b="1" dirty="0" smtClean="0">
                <a:solidFill>
                  <a:schemeClr val="tx1"/>
                </a:solidFill>
              </a:rPr>
              <a:t> специальный дом-интернат для престарелых и инвалидов", капитальный ремонт столовой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ВСЕГО</a:t>
            </a:r>
            <a:r>
              <a:rPr lang="ru-RU" sz="1400" kern="1200" dirty="0" smtClean="0">
                <a:solidFill>
                  <a:schemeClr val="tx1"/>
                </a:solidFill>
              </a:rPr>
              <a:t>:</a:t>
            </a:r>
            <a:r>
              <a:rPr lang="en-US" sz="1400" kern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11 000,0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тыс.руб., в том числе: 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ПФР - </a:t>
            </a:r>
            <a:r>
              <a:rPr lang="ru-RU" sz="1400" b="1" dirty="0" smtClean="0">
                <a:solidFill>
                  <a:schemeClr val="tx1"/>
                </a:solidFill>
              </a:rPr>
              <a:t>5 500,0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тыс.руб.;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Омской области - </a:t>
            </a:r>
            <a:r>
              <a:rPr lang="ru-RU" sz="1400" b="1" dirty="0" smtClean="0">
                <a:solidFill>
                  <a:schemeClr val="tx1"/>
                </a:solidFill>
              </a:rPr>
              <a:t>5 500,0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</a:t>
            </a:r>
            <a:endParaRPr lang="ru-RU" sz="1400" b="1" kern="12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4"/>
          <p:cNvSpPr/>
          <p:nvPr/>
        </p:nvSpPr>
        <p:spPr>
          <a:xfrm>
            <a:off x="179512" y="3645024"/>
            <a:ext cx="4320480" cy="15121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19050" rIns="25400" bIns="19050" numCol="1" spcCol="127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АСУСО "Драгунский психоневрологический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интернат", реконструкция прачечной</a:t>
            </a:r>
          </a:p>
          <a:p>
            <a:pPr algn="ctr"/>
            <a:r>
              <a:rPr lang="ru-RU" sz="1400" b="1" kern="1200" dirty="0" smtClean="0">
                <a:solidFill>
                  <a:schemeClr val="tx1"/>
                </a:solidFill>
              </a:rPr>
              <a:t>ВСЕГО</a:t>
            </a:r>
            <a:r>
              <a:rPr lang="ru-RU" sz="1400" kern="1200" dirty="0" smtClean="0">
                <a:solidFill>
                  <a:schemeClr val="tx1"/>
                </a:solidFill>
              </a:rPr>
              <a:t>:</a:t>
            </a:r>
            <a:r>
              <a:rPr lang="en-US" sz="1400" kern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20 000,0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тыс.руб., в том числе: 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ПФР - </a:t>
            </a:r>
            <a:r>
              <a:rPr lang="ru-RU" sz="1400" b="1" dirty="0" smtClean="0">
                <a:solidFill>
                  <a:schemeClr val="tx1"/>
                </a:solidFill>
              </a:rPr>
              <a:t>10 000,0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тыс.руб.;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Омской области - </a:t>
            </a:r>
            <a:r>
              <a:rPr lang="ru-RU" sz="1400" b="1" dirty="0" smtClean="0">
                <a:solidFill>
                  <a:schemeClr val="tx1"/>
                </a:solidFill>
              </a:rPr>
              <a:t>10 000,0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</a:t>
            </a:r>
            <a:endParaRPr lang="ru-RU" sz="1400" b="1" kern="12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46491" y="2267053"/>
            <a:ext cx="4171499" cy="1304843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Скругленный прямоугольник 6"/>
          <p:cNvSpPr/>
          <p:nvPr/>
        </p:nvSpPr>
        <p:spPr>
          <a:xfrm>
            <a:off x="4352315" y="2204864"/>
            <a:ext cx="4613396" cy="1368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19050" rIns="25400" bIns="19050" numCol="1" spcCol="1270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БСУСО "Тарский психоневрологический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интернат", капитальный ремонт главного корпуса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ВСЕГО</a:t>
            </a:r>
            <a:r>
              <a:rPr lang="ru-RU" sz="1400" b="0" kern="1200" dirty="0" smtClean="0">
                <a:solidFill>
                  <a:schemeClr val="tx1"/>
                </a:solidFill>
              </a:rPr>
              <a:t>:</a:t>
            </a:r>
            <a:r>
              <a:rPr lang="en-US" sz="1400" b="0" kern="12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6 500,0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тыс.руб., в том числе: 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ПФР - </a:t>
            </a:r>
            <a:r>
              <a:rPr lang="ru-RU" sz="1400" b="1" dirty="0" smtClean="0">
                <a:solidFill>
                  <a:schemeClr val="tx1"/>
                </a:solidFill>
              </a:rPr>
              <a:t>3 250,0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тыс.руб.;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</a:rPr>
              <a:t>бюджет Омской области - </a:t>
            </a:r>
            <a:r>
              <a:rPr lang="ru-RU" sz="1400" b="1" dirty="0" smtClean="0">
                <a:solidFill>
                  <a:schemeClr val="tx1"/>
                </a:solidFill>
              </a:rPr>
              <a:t>3 250,0 </a:t>
            </a:r>
            <a:r>
              <a:rPr lang="ru-RU" sz="1400" b="1" kern="1200" dirty="0" smtClean="0">
                <a:solidFill>
                  <a:schemeClr val="tx1"/>
                </a:solidFill>
              </a:rPr>
              <a:t>тыс.руб.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6" name="Picture 2" descr="D:\Мои документы\Desktop\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052736"/>
            <a:ext cx="1080120" cy="1008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72008" y="2132856"/>
            <a:ext cx="2123728" cy="4725144"/>
            <a:chOff x="471" y="272"/>
            <a:chExt cx="1161" cy="1539"/>
          </a:xfrm>
        </p:grpSpPr>
        <p:sp>
          <p:nvSpPr>
            <p:cNvPr id="33" name="Oval 39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40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55776" y="2564904"/>
            <a:ext cx="4032448" cy="3096344"/>
            <a:chOff x="179388" y="430738"/>
            <a:chExt cx="1470102" cy="2243733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79388" y="430738"/>
              <a:ext cx="1470102" cy="2243733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202038" y="436970"/>
              <a:ext cx="1425880" cy="2201352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213902" y="2057444"/>
              <a:ext cx="1406466" cy="5571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213902" y="454421"/>
              <a:ext cx="1406466" cy="5559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78929" y="2214389"/>
            <a:ext cx="2121346" cy="1646659"/>
            <a:chOff x="471" y="272"/>
            <a:chExt cx="1161" cy="1539"/>
          </a:xfrm>
        </p:grpSpPr>
        <p:sp>
          <p:nvSpPr>
            <p:cNvPr id="12" name="Oval 42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43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9525" y="1036956"/>
            <a:ext cx="9134475" cy="45719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Скругленный прямоугольник 6"/>
          <p:cNvSpPr/>
          <p:nvPr/>
        </p:nvSpPr>
        <p:spPr>
          <a:xfrm>
            <a:off x="2699792" y="2780928"/>
            <a:ext cx="3672408" cy="27363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19050" rIns="25400" bIns="190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Реконструкция железнодорожной больницы под размещение БСУСО "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Исилькульский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дом-интернат для престарелых и инвалидов" (главного корпуса на 213 мест и банно-прачечного комбината) </a:t>
            </a:r>
          </a:p>
          <a:p>
            <a:pPr lvl="0" algn="ctr" defTabSz="44450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150,7  млн.руб.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189201"/>
            <a:ext cx="8784976" cy="707886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rgbClr val="3A669C"/>
              </a:gs>
              <a:gs pos="100000">
                <a:srgbClr val="3A669C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Партийный проект «Старшее поколение»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политической партии «Единая Россия» в 2014 году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36" name="Group 41"/>
          <p:cNvGrpSpPr>
            <a:grpSpLocks/>
          </p:cNvGrpSpPr>
          <p:nvPr/>
        </p:nvGrpSpPr>
        <p:grpSpPr bwMode="auto">
          <a:xfrm>
            <a:off x="74390" y="5166717"/>
            <a:ext cx="2121346" cy="1646659"/>
            <a:chOff x="471" y="272"/>
            <a:chExt cx="1161" cy="1539"/>
          </a:xfrm>
        </p:grpSpPr>
        <p:sp>
          <p:nvSpPr>
            <p:cNvPr id="37" name="Oval 42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43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" name="Picture 2" descr="D:\Мои документы\Desktop\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052736"/>
            <a:ext cx="1080120" cy="10081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28529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Бюджет ПФР</a:t>
            </a:r>
          </a:p>
          <a:p>
            <a:pPr algn="ctr"/>
            <a:r>
              <a:rPr lang="ru-RU" dirty="0" smtClean="0"/>
              <a:t>50 млн.руб.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574603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Бюджет области</a:t>
            </a:r>
          </a:p>
          <a:p>
            <a:pPr algn="ctr"/>
            <a:r>
              <a:rPr lang="ru-RU" dirty="0" smtClean="0"/>
              <a:t>50 млн.руб.</a:t>
            </a:r>
            <a:endParaRPr lang="ru-RU" dirty="0"/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gray">
          <a:xfrm rot="6439046">
            <a:off x="1853079" y="2455450"/>
            <a:ext cx="628881" cy="1371568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rgbClr val="6FC5E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gray">
          <a:xfrm rot="4361478">
            <a:off x="1765481" y="4831268"/>
            <a:ext cx="628881" cy="1371568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rgbClr val="6FC5E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23528" y="4005064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Социальная программа Омской области</a:t>
            </a:r>
            <a:endParaRPr lang="ru-RU" sz="1600" dirty="0"/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840760" y="2132856"/>
            <a:ext cx="2123728" cy="4725144"/>
            <a:chOff x="471" y="272"/>
            <a:chExt cx="1161" cy="1539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40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020272" y="3761745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Адресная инвестиционная программа Омской области</a:t>
            </a:r>
          </a:p>
          <a:p>
            <a:pPr algn="ctr"/>
            <a:r>
              <a:rPr lang="ru-RU" sz="1600" dirty="0" smtClean="0"/>
              <a:t>50,7 млн.руб.</a:t>
            </a:r>
            <a:endParaRPr lang="ru-RU" sz="1600" dirty="0"/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gray">
          <a:xfrm rot="17822013">
            <a:off x="6456114" y="4919175"/>
            <a:ext cx="628881" cy="1371568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rgbClr val="6FC5E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gray">
          <a:xfrm rot="14776470">
            <a:off x="6596076" y="2226889"/>
            <a:ext cx="628881" cy="1371568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rgbClr val="6FC5E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285861"/>
            <a:ext cx="752664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/>
              <a:t>Реконструкция бывшей ведомственной больницы в г. Исилькуле под размещение дома-интерната для престарелых и  инвалидов с коечной мощностью 213 мест.</a:t>
            </a:r>
          </a:p>
          <a:p>
            <a:pPr algn="ctr">
              <a:defRPr/>
            </a:pPr>
            <a:r>
              <a:rPr lang="ru-RU" sz="2000" dirty="0" smtClean="0"/>
              <a:t> За период с 2007 по 2013 год на объекте освоено 180,4 млн. руб. 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204864"/>
            <a:ext cx="8424863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  <a:p>
            <a:pPr algn="just"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defRPr/>
            </a:pP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D:\Мои документы\Desktop\Фото 1\DSCF1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49600" y="-11887200"/>
            <a:ext cx="3360000" cy="25200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 descr="Скан-05"/>
          <p:cNvPicPr>
            <a:picLocks noChangeAspect="1" noChangeArrowheads="1"/>
          </p:cNvPicPr>
          <p:nvPr/>
        </p:nvPicPr>
        <p:blipFill>
          <a:blip r:embed="rId3" cstate="print"/>
          <a:srcRect l="15759" t="10617" r="14476" b="23637"/>
          <a:stretch>
            <a:fillRect/>
          </a:stretch>
        </p:blipFill>
        <p:spPr bwMode="auto">
          <a:xfrm>
            <a:off x="323528" y="2780929"/>
            <a:ext cx="4248472" cy="2664296"/>
          </a:xfrm>
          <a:prstGeom prst="rect">
            <a:avLst/>
          </a:prstGeom>
          <a:noFill/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2780928"/>
            <a:ext cx="4104456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состоит из нескольких зданий и сооружений:</a:t>
            </a:r>
          </a:p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- 4-этажное здание главного корпуса;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- 2-этажная административная пристройка;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здание банно-прачечного блока;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здание котельной,  гаража;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планируемый хозяйственный блок;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планируемый контрольно-пропускной пункт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D:\Мои документы\Desktop\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340768"/>
            <a:ext cx="1152128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124744"/>
            <a:ext cx="842968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/>
              <a:t>На завершение реконструкция бывшей ведомственной больницы в г. Исилькуле необходимо 224,0 млн. руб. на 2014 – 2015 годы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6" name="Рисунок 15" descr="Презентация доклада 2014 год 03.jpg"/>
          <p:cNvPicPr>
            <a:picLocks noChangeAspect="1"/>
          </p:cNvPicPr>
          <p:nvPr/>
        </p:nvPicPr>
        <p:blipFill>
          <a:blip r:embed="rId2" cstate="print"/>
          <a:srcRect t="17273"/>
          <a:stretch>
            <a:fillRect/>
          </a:stretch>
        </p:blipFill>
        <p:spPr>
          <a:xfrm>
            <a:off x="323528" y="2132856"/>
            <a:ext cx="8496944" cy="43458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22"/>
          <p:cNvSpPr>
            <a:spLocks noChangeArrowheads="1"/>
          </p:cNvSpPr>
          <p:nvPr/>
        </p:nvSpPr>
        <p:spPr bwMode="auto">
          <a:xfrm>
            <a:off x="251520" y="1124744"/>
            <a:ext cx="8640960" cy="14401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8780" y="1124744"/>
            <a:ext cx="8429684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снижения социальной напряженности и уменьшения очередности Министерство труда и социального развития Омской области развивает и внедряет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стационарзамещающие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формы социального обслуживания: </a:t>
            </a:r>
            <a:endParaRPr lang="ru-RU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13"/>
          <p:cNvSpPr>
            <a:spLocks noChangeArrowheads="1"/>
          </p:cNvSpPr>
          <p:nvPr/>
        </p:nvSpPr>
        <p:spPr bwMode="auto">
          <a:xfrm>
            <a:off x="35496" y="3068960"/>
            <a:ext cx="871296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Услуги сиделки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Приемная семья для одиноких или одиноко проживающих граждан пожилого возраста, инвалидов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II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группы и совершеннолетних недееспособных граждан, нуждающихся в постоянном постороннем уходе.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Частные учреждения социального обслуживания, предназначенные для постоянного проживания граждан пожилого возраста.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Жилые помещения в домах муниципального специализированного жилищного фонда.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Ежемесячное вознаграждение за осуществление опеки над совершеннолетними недееспособными гражданами.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Выплата денежной суммы по договору пожизненной ренты. </a:t>
            </a:r>
          </a:p>
        </p:txBody>
      </p:sp>
      <p:sp>
        <p:nvSpPr>
          <p:cNvPr id="31" name="AutoShape 21"/>
          <p:cNvSpPr>
            <a:spLocks noChangeArrowheads="1"/>
          </p:cNvSpPr>
          <p:nvPr/>
        </p:nvSpPr>
        <p:spPr bwMode="gray">
          <a:xfrm rot="10800000">
            <a:off x="4139952" y="2636912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9226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196752"/>
            <a:ext cx="8429684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/>
              <a:t>Предоставление на дому услуг сиделки тяжелобольным гражданам пожилого возраста, нуждающимся в постоянном постороннем уходе, позволяет оказывать социальные услуги в привычных для граждан домашних условиях и уменьшает очерёдность в стационарные учреждения социального обслуживания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5157192"/>
            <a:ext cx="3671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Количество  граждан, получивших услуги сиделки в 2013 году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1092 человека</a:t>
            </a:r>
          </a:p>
        </p:txBody>
      </p:sp>
      <p:pic>
        <p:nvPicPr>
          <p:cNvPr id="16" name="Picture 2" descr="http://im8-tub-ru.yandex.net/i?id=150952003-2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40410"/>
            <a:ext cx="4464496" cy="3068910"/>
          </a:xfrm>
          <a:prstGeom prst="rect">
            <a:avLst/>
          </a:prstGeom>
          <a:noFill/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3284984"/>
            <a:ext cx="3671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Количество  сиделок, оказывающих социальные услуги: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в 2013 году – 408 человек;</a:t>
            </a:r>
          </a:p>
          <a:p>
            <a:pPr>
              <a:buFontTx/>
              <a:buChar char="-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в  2014 году – 520 человек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0" y="2780928"/>
            <a:ext cx="8712968" cy="34563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8202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124744"/>
            <a:ext cx="885698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Приемная </a:t>
            </a:r>
            <a:r>
              <a:rPr lang="ru-RU" sz="2400" dirty="0"/>
              <a:t>семья для граждан пожилого возраста, инвалидов I, II </a:t>
            </a:r>
            <a:r>
              <a:rPr lang="ru-RU" sz="2400" dirty="0" smtClean="0"/>
              <a:t>группы и </a:t>
            </a:r>
            <a:r>
              <a:rPr lang="ru-RU" sz="2400" dirty="0"/>
              <a:t>совершеннолетних недееспособных </a:t>
            </a:r>
            <a:r>
              <a:rPr lang="ru-RU" sz="2400" dirty="0" smtClean="0"/>
              <a:t>граждан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4619" y="2780928"/>
            <a:ext cx="83518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Ежемесячная 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денежная выплата гражданину, осуществляющему уход за подопечным  в  приемной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семье, согласно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cs typeface="Times New Roman" pitchFamily="18" charset="0"/>
              </a:rPr>
              <a:t> постановлению Правительства Омской области от     5 июня 2013 года № 123-п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buAutoNum type="arabicParenR"/>
              <a:defRPr/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9 580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руб. в месяц по уходу за одинокими или одиноко проживающими гражданами пожилого возраста, инвалидами 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группы и совершеннолетними недееспособными гражданами, нуждающимися в постоянном постороннем уходе; </a:t>
            </a:r>
          </a:p>
          <a:p>
            <a:pPr marL="342900" indent="-342900" algn="just">
              <a:buAutoNum type="arabicParenR"/>
              <a:defRPr/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12 774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руб. в месяц по уходу за инвалидами 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группы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6011996"/>
            <a:ext cx="8351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678613"/>
            <a:ext cx="9144000" cy="188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1588" y="6781800"/>
            <a:ext cx="9144000" cy="69850"/>
          </a:xfrm>
          <a:prstGeom prst="rect">
            <a:avLst/>
          </a:prstGeom>
          <a:solidFill>
            <a:srgbClr val="FD11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6350" y="6675438"/>
            <a:ext cx="9144000" cy="8413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gray">
          <a:xfrm>
            <a:off x="309357" y="5373215"/>
            <a:ext cx="3816424" cy="1008113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gray">
          <a:xfrm rot="16200000" flipV="1">
            <a:off x="1566402" y="3986326"/>
            <a:ext cx="2684655" cy="849923"/>
          </a:xfrm>
          <a:prstGeom prst="cube">
            <a:avLst>
              <a:gd name="adj" fmla="val 23792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 rot="16200000" flipV="1">
            <a:off x="306475" y="4367985"/>
            <a:ext cx="1863797" cy="849923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gray">
          <a:xfrm>
            <a:off x="381364" y="5840647"/>
            <a:ext cx="16561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rgbClr val="FFFFFF"/>
                </a:solidFill>
              </a:rPr>
              <a:t>на 1 января 2014 г.</a:t>
            </a:r>
            <a:endParaRPr lang="en-US" sz="1600" b="0" dirty="0">
              <a:solidFill>
                <a:srgbClr val="FFFFFF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gray">
          <a:xfrm>
            <a:off x="2037548" y="5829232"/>
            <a:ext cx="16561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rgbClr val="FFFFFF"/>
                </a:solidFill>
              </a:rPr>
              <a:t>прогноз к концу 2020 г.</a:t>
            </a:r>
            <a:endParaRPr lang="en-US" sz="1600" b="0" dirty="0">
              <a:solidFill>
                <a:srgbClr val="FFFFFF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gray">
          <a:xfrm>
            <a:off x="669396" y="3450486"/>
            <a:ext cx="115212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chemeClr val="bg1"/>
                </a:solidFill>
              </a:rPr>
              <a:t>457 000,0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gray">
          <a:xfrm>
            <a:off x="2325580" y="2708920"/>
            <a:ext cx="115212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chemeClr val="bg1"/>
                </a:solidFill>
              </a:rPr>
              <a:t>514 000,0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invGray">
          <a:xfrm rot="20017434">
            <a:off x="1473750" y="3484014"/>
            <a:ext cx="1034650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FFC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1340768"/>
            <a:ext cx="34563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Число лиц старше трудоспособного возраста </a:t>
            </a:r>
          </a:p>
          <a:p>
            <a:pPr algn="ctr"/>
            <a:r>
              <a:rPr lang="ru-RU" dirty="0" smtClean="0"/>
              <a:t>в Омской области, тыс. чел.</a:t>
            </a:r>
            <a:endParaRPr lang="ru-RU" dirty="0"/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gray">
          <a:xfrm>
            <a:off x="4845861" y="5373215"/>
            <a:ext cx="3816424" cy="1008113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 rot="16200000" flipV="1">
            <a:off x="6102906" y="3986326"/>
            <a:ext cx="2684655" cy="849923"/>
          </a:xfrm>
          <a:prstGeom prst="cube">
            <a:avLst>
              <a:gd name="adj" fmla="val 23792"/>
            </a:avLst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gray">
          <a:xfrm rot="16200000" flipV="1">
            <a:off x="4842979" y="4367985"/>
            <a:ext cx="1863797" cy="849923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7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gray">
          <a:xfrm>
            <a:off x="4917868" y="5840647"/>
            <a:ext cx="16561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rgbClr val="FFFFFF"/>
                </a:solidFill>
              </a:rPr>
              <a:t>на 1 января 2014 г.</a:t>
            </a:r>
            <a:endParaRPr lang="en-US" sz="1600" b="0" dirty="0">
              <a:solidFill>
                <a:srgbClr val="FFFFFF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gray">
          <a:xfrm>
            <a:off x="6574052" y="5829232"/>
            <a:ext cx="16561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rgbClr val="FFFFFF"/>
                </a:solidFill>
              </a:rPr>
              <a:t>прогноз к концу 2020 г.</a:t>
            </a:r>
            <a:endParaRPr lang="en-US" sz="1600" b="0" dirty="0">
              <a:solidFill>
                <a:srgbClr val="FFFFFF"/>
              </a:solidFill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gray">
          <a:xfrm>
            <a:off x="5205900" y="3450486"/>
            <a:ext cx="115212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chemeClr val="bg1"/>
                </a:solidFill>
              </a:rPr>
              <a:t>69,4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gray">
          <a:xfrm>
            <a:off x="6862084" y="2708920"/>
            <a:ext cx="115212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0" dirty="0" smtClean="0">
                <a:solidFill>
                  <a:schemeClr val="bg1"/>
                </a:solidFill>
              </a:rPr>
              <a:t>71,3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invGray">
          <a:xfrm rot="20017434">
            <a:off x="6010254" y="3484014"/>
            <a:ext cx="1034650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FFC0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788024" y="1340768"/>
            <a:ext cx="35283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Средняя продолжительность жизни в Омской области, лет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179512" y="2492896"/>
            <a:ext cx="8712968" cy="41044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8202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124744"/>
            <a:ext cx="885698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Приемная </a:t>
            </a:r>
            <a:r>
              <a:rPr lang="ru-RU" sz="2400" dirty="0"/>
              <a:t>семья для граждан пожилого возраста, инвалидов I, II </a:t>
            </a:r>
            <a:r>
              <a:rPr lang="ru-RU" sz="2400" dirty="0" smtClean="0"/>
              <a:t>группы и </a:t>
            </a:r>
            <a:r>
              <a:rPr lang="ru-RU" sz="2400" dirty="0"/>
              <a:t>совершеннолетних недееспособных </a:t>
            </a:r>
            <a:r>
              <a:rPr lang="ru-RU" sz="2400" dirty="0" smtClean="0"/>
              <a:t>граждан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4619" y="2636912"/>
            <a:ext cx="83518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Условия предоставления ежемесячной выплаты: 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осуществление ухода за подопечным, состоящим на учете в Министерстве труда и социального развития Омской области в числе граждан, нуждающихся в предоставлении стационарного социального обслуживания, или проживавшим в государственном стационарном учреждении социального обслуживания Омской области;</a:t>
            </a:r>
          </a:p>
          <a:p>
            <a:pPr marL="342900" indent="-342900" algn="just">
              <a:buAutoNum type="arabicParenR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добровольный отказ подопечного (его представителя) от стационарного социального обслуживания в государственных стационарных учреждениях социального обслуживания Омской области.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6165304"/>
            <a:ext cx="8351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Количество приёмных семей на 1 июня 2014 года – 197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8202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124744"/>
            <a:ext cx="842968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/>
              <a:t>Частные </a:t>
            </a:r>
            <a:r>
              <a:rPr lang="ru-RU" dirty="0"/>
              <a:t>учреждения социального обслуживания, предназначенные для постоянного проживания граждан пожилого </a:t>
            </a:r>
            <a:r>
              <a:rPr lang="ru-RU" dirty="0" smtClean="0"/>
              <a:t>возраста, способствуют уменьшению очерёдности в государственные стационарные учреждения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8032" y="2163634"/>
            <a:ext cx="84604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Тарском муниципальном районе Омской области функционирует частное учреждение, в котором проживает в настоящее время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граждан, с планируемым увеличением до 50 человек в 2014 году. 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Рисунок 5" descr="C:\Users\Ольга\Desktop\Документы в Москву\Новая папка (2)\IMG_9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98" y="3068960"/>
            <a:ext cx="420658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C:\Users\Ольга\Desktop\Документы в Москву\Новая папка (2)\IMG_9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1764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88032" y="5619002"/>
            <a:ext cx="84604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постановлению Правительства Омской области от 24 сентября  2013 года   № 225-п предусмотрена выплата субсидии на одного проживающего в месяц в размере до 14 000 руб., которая выплачивается при условии первоочередного поступления гражданина в частное учреждение из очереди на стационарное социальное обслуживание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0" y="2492896"/>
            <a:ext cx="8964488" cy="43651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124744"/>
            <a:ext cx="860676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Предоставление пожилым людям жилого помещения в домах муниципального  специализированного  жилищного  фонда  для социальной защиты отдельных  категорий граждан – потенциальных претендентов на проживание в стационарных учреждениях социального обслуживания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601" y="3429000"/>
            <a:ext cx="842486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Постановлением Правительства Омской области от 15 октября  2013 года          № 256-п в период 2014 - 2020 г. предусмотрены расходы для проведения капитального и текущего ремонта в домах специализированного жилищного фонда на условиях </a:t>
            </a:r>
            <a:r>
              <a:rPr lang="ru-RU" sz="17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софинансирования</a:t>
            </a:r>
            <a:r>
              <a:rPr lang="ru-RU" sz="1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defRPr/>
            </a:pPr>
            <a:r>
              <a:rPr lang="ru-RU" sz="1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бюджета Омской области - 70%;</a:t>
            </a:r>
          </a:p>
          <a:p>
            <a:pPr algn="just">
              <a:defRPr/>
            </a:pPr>
            <a:r>
              <a:rPr lang="ru-RU" sz="1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бюджета муниципального района – 30%. </a:t>
            </a:r>
          </a:p>
          <a:p>
            <a:pPr algn="just">
              <a:defRPr/>
            </a:pPr>
            <a:r>
              <a:rPr lang="ru-RU" sz="1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 предоставления субсидии – первоочередное предоставление жилого помещения в специальных домах гражданам, состоящим на учете в Министерстве труда и социального развития Омской области в числе лиц, нуждающихся в предоставлении стационарного социального обслуживания. В период 2014-2020 г.г. предусмотрены расходы 120,0 млн. руб., в т.ч.                       в 2014 году – 20,0 млн. руб. средств областного бюджета и 5,9 млн. руб. – муниципальных образований Омской области.</a:t>
            </a:r>
          </a:p>
          <a:p>
            <a:pPr algn="just">
              <a:defRPr/>
            </a:pP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2636912"/>
            <a:ext cx="84248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7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14 из 32-х муниципальных районах Омской области существует                        18 домов, относящихся к специализированному жилищному фонду, в которых проживает порядка 500 человек.</a:t>
            </a:r>
            <a:endParaRPr lang="ru-RU" sz="1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0" y="2780928"/>
            <a:ext cx="8820472" cy="38884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23528" y="2852936"/>
            <a:ext cx="8280920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Супружеским парам и одиноко проживающим пенсионерам, достигшим 75 лет;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Одиноко проживающим инвалидам I группы, достигшим 65 лет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Одиноко проживающим инвалидам II группы, достигшим 70 лет, имеющих на праве собственности благоустроенное жилое помещение. </a:t>
            </a:r>
          </a:p>
          <a:p>
            <a:pPr marL="342900" indent="-342900"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	Денежную выплату получат 30 человек, являющихся потенциальными клиентами стационарных учреждений.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Выплата составит  от 8 898,0  до 11 135,2 руб. в зависимости от качества жилого помещения</a:t>
            </a:r>
          </a:p>
          <a:p>
            <a:pPr algn="ctr"/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 региональном бюджете предусмотрены расходы в 2014 году в объёме  2.0 млн. руб.</a:t>
            </a:r>
          </a:p>
          <a:p>
            <a:pPr algn="ctr"/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 algn="just"/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3" name="Номер слайда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836712"/>
            <a:ext cx="8640960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Выплата денежной суммы по договору пожизненной ренты согласно Положению о приобретении жилых помещений в собственность Омской области по договору пожизненной ренты, утвержденной постановлением Правительства Омской области от 4 июня 2014 года № 107-п,  в рамках реализации Закона Омской области от 13 марта 2014 года № 1621-ОЗ "О внесении изменений в Закон Омской области "Об управлении собственностью Омской области " предоставляется: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323528" y="4797152"/>
            <a:ext cx="8352928" cy="14401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251520" y="2204864"/>
            <a:ext cx="8352928" cy="24482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196752"/>
            <a:ext cx="842968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 smtClean="0"/>
              <a:t>Ежемесячное вознаграждение за осуществление опеки над совершеннолетними недееспособными гражданами</a:t>
            </a:r>
            <a:endParaRPr lang="ru-RU" sz="2200" dirty="0"/>
          </a:p>
        </p:txBody>
      </p:sp>
      <p:sp>
        <p:nvSpPr>
          <p:cNvPr id="113" name="Номер слайда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132856"/>
            <a:ext cx="7704856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Согласно статье 42.1 Кодекса Омской области о социальной защите отдельных категорий граждан, вступившей в силу в марте            2014 года, 485 не состоящих в трудовых отношениях граждан в возрасте до 65 лет, осуществляющих опеку над совершеннолетними недееспособными, являющимися потенциальными клиентами стационарных учреждений,          в 2014 году ежемесячно будут получать вознаграждение                           в сумме 6 387 руб.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5097378"/>
            <a:ext cx="72008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региональном бюджете предусмотрены расходы в 2014 году в объёме  21 млн.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2204864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задачи Министерства труда и социального развития Омской области и подведомственных ему государственных стационарных учреждений социального обслуживания при решении проблем обеспечения нуждающихся граждан стационарным социальным обслуживанием, являются:</a:t>
            </a:r>
          </a:p>
          <a:p>
            <a:pPr algn="ctr"/>
            <a:endParaRPr lang="ru-RU" dirty="0" smtClean="0"/>
          </a:p>
          <a:p>
            <a:pPr algn="just"/>
            <a:r>
              <a:rPr lang="ru-RU" dirty="0" smtClean="0"/>
              <a:t>1.   Активное внедрение </a:t>
            </a:r>
            <a:r>
              <a:rPr lang="ru-RU" dirty="0" err="1" smtClean="0"/>
              <a:t>стационарозамещающих</a:t>
            </a:r>
            <a:r>
              <a:rPr lang="ru-RU" dirty="0" smtClean="0"/>
              <a:t> технологий.</a:t>
            </a:r>
          </a:p>
          <a:p>
            <a:pPr algn="just"/>
            <a:r>
              <a:rPr lang="ru-RU" dirty="0" smtClean="0"/>
              <a:t>2.</a:t>
            </a:r>
            <a:r>
              <a:rPr lang="ru-RU" sz="100" dirty="0" smtClean="0"/>
              <a:t> </a:t>
            </a:r>
            <a:r>
              <a:rPr lang="ru-RU" dirty="0" smtClean="0"/>
              <a:t>Перепрофилирование автономного стационарного учреждения социального обслуживания Омской области "Екатерининский дом-интернат для престарелых и  инвалидов" в учреждение психоневрологического типа до конца 2014 года.</a:t>
            </a:r>
          </a:p>
          <a:p>
            <a:pPr algn="just"/>
            <a:r>
              <a:rPr lang="ru-RU" dirty="0" smtClean="0"/>
              <a:t>3. Реализация мероприятий перспективной схемы развития и размещения стационарных учреждений социального обслуживания граждан пожилого возраста и инвалидов Омской области до 2020 года, утвержденной распоряжением Губернатора Омской области от 23 апреля 2014 года № 75-р.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850" y="2420888"/>
            <a:ext cx="8424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1026" name="Group 2"/>
          <p:cNvGraphicFramePr>
            <a:graphicFrameLocks noGrp="1"/>
          </p:cNvGraphicFramePr>
          <p:nvPr/>
        </p:nvGraphicFramePr>
        <p:xfrm>
          <a:off x="755576" y="1956902"/>
          <a:ext cx="4824537" cy="4084885"/>
        </p:xfrm>
        <a:graphic>
          <a:graphicData uri="http://schemas.openxmlformats.org/drawingml/2006/table">
            <a:tbl>
              <a:tblPr/>
              <a:tblGrid>
                <a:gridCol w="1608179"/>
                <a:gridCol w="1608179"/>
                <a:gridCol w="1608179"/>
              </a:tblGrid>
              <a:tr h="58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</a:tr>
              <a:tr h="58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</a:tr>
              <a:tr h="58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</a:tr>
              <a:tr h="58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</a:tr>
              <a:tr h="58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</a:tr>
              <a:tr h="58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</a:tr>
              <a:tr h="58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07504" y="1196752"/>
            <a:ext cx="864096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Очерёдность в стационарные учреждения социального обслуживания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1520" y="5845334"/>
            <a:ext cx="50405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7504" y="5301208"/>
            <a:ext cx="64807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100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7504" y="4693206"/>
            <a:ext cx="64807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7504" y="4117142"/>
            <a:ext cx="64807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7504" y="3541078"/>
            <a:ext cx="64807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400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7504" y="2924944"/>
            <a:ext cx="64807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500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7504" y="2348880"/>
            <a:ext cx="64807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600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07504" y="1772816"/>
            <a:ext cx="64807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700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99592" y="6033482"/>
            <a:ext cx="151216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 1 января 2013 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555776" y="6033482"/>
            <a:ext cx="151216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 1 января 2014 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83968" y="6033482"/>
            <a:ext cx="151216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 1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июня2014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70" name="AutoShape 46"/>
          <p:cNvSpPr>
            <a:spLocks noChangeArrowheads="1"/>
          </p:cNvSpPr>
          <p:nvPr/>
        </p:nvSpPr>
        <p:spPr bwMode="gray">
          <a:xfrm rot="5400000">
            <a:off x="-386694" y="3767307"/>
            <a:ext cx="3677197" cy="8640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36471"/>
                  <a:invGamma/>
                </a:srgbClr>
              </a:gs>
              <a:gs pos="100000">
                <a:srgbClr val="CCFFFF"/>
              </a:gs>
            </a:gsLst>
            <a:lin ang="2700000" scaled="1"/>
          </a:gradFill>
          <a:ln w="38100">
            <a:solidFill>
              <a:srgbClr val="0099CC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AutoShape 46"/>
          <p:cNvSpPr>
            <a:spLocks noChangeArrowheads="1"/>
          </p:cNvSpPr>
          <p:nvPr/>
        </p:nvSpPr>
        <p:spPr bwMode="gray">
          <a:xfrm rot="5400000">
            <a:off x="5724128" y="2852937"/>
            <a:ext cx="504057" cy="5040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36471"/>
                  <a:invGamma/>
                </a:srgbClr>
              </a:gs>
              <a:gs pos="100000">
                <a:srgbClr val="CCFFFF"/>
              </a:gs>
            </a:gsLst>
            <a:lin ang="2700000" scaled="1"/>
          </a:gradFill>
          <a:ln w="38100">
            <a:solidFill>
              <a:srgbClr val="0099CC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300192" y="2708920"/>
            <a:ext cx="230425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общее количество, человек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8" name="AutoShape 46"/>
          <p:cNvSpPr>
            <a:spLocks noChangeArrowheads="1"/>
          </p:cNvSpPr>
          <p:nvPr/>
        </p:nvSpPr>
        <p:spPr bwMode="gray">
          <a:xfrm rot="5400000">
            <a:off x="1149225" y="3611417"/>
            <a:ext cx="3965231" cy="8640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36471"/>
                  <a:invGamma/>
                </a:srgbClr>
              </a:gs>
              <a:gs pos="100000">
                <a:srgbClr val="CCFFFF"/>
              </a:gs>
            </a:gsLst>
            <a:lin ang="2700000" scaled="1"/>
          </a:gradFill>
          <a:ln w="38100">
            <a:solidFill>
              <a:srgbClr val="0099CC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AutoShape 46"/>
          <p:cNvSpPr>
            <a:spLocks noChangeArrowheads="1"/>
          </p:cNvSpPr>
          <p:nvPr/>
        </p:nvSpPr>
        <p:spPr bwMode="gray">
          <a:xfrm rot="5400000">
            <a:off x="3075332" y="3881340"/>
            <a:ext cx="3425384" cy="8640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36471"/>
                  <a:invGamma/>
                </a:srgbClr>
              </a:gs>
              <a:gs pos="100000">
                <a:srgbClr val="CCFFFF"/>
              </a:gs>
            </a:gsLst>
            <a:lin ang="2700000" scaled="1"/>
          </a:gradFill>
          <a:ln w="38100">
            <a:solidFill>
              <a:srgbClr val="0099CC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115616" y="1948770"/>
            <a:ext cx="7200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633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71800" y="1660738"/>
            <a:ext cx="7200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695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427984" y="2204864"/>
            <a:ext cx="7200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428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 rot="5400000">
            <a:off x="822024" y="5078869"/>
            <a:ext cx="1287706" cy="580256"/>
          </a:xfrm>
          <a:prstGeom prst="rect">
            <a:avLst/>
          </a:prstGeom>
          <a:gradFill rotWithShape="1">
            <a:gsLst>
              <a:gs pos="0">
                <a:srgbClr val="AD67AA"/>
              </a:gs>
              <a:gs pos="100000">
                <a:srgbClr val="AD67AA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AD67AA"/>
            </a:extrusionClr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Rectangle 47"/>
          <p:cNvSpPr>
            <a:spLocks noChangeArrowheads="1"/>
          </p:cNvSpPr>
          <p:nvPr/>
        </p:nvSpPr>
        <p:spPr bwMode="gray">
          <a:xfrm rot="5400000">
            <a:off x="5688124" y="5193196"/>
            <a:ext cx="576064" cy="504056"/>
          </a:xfrm>
          <a:prstGeom prst="rect">
            <a:avLst/>
          </a:prstGeom>
          <a:gradFill rotWithShape="1">
            <a:gsLst>
              <a:gs pos="0">
                <a:srgbClr val="AD67AA"/>
              </a:gs>
              <a:gs pos="100000">
                <a:srgbClr val="AD67AA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AD67AA"/>
            </a:extrusionClr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6288316" y="3789040"/>
            <a:ext cx="285568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т.ч. психоневрологические интернаты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gray">
          <a:xfrm rot="5400000">
            <a:off x="268461" y="3245664"/>
            <a:ext cx="2382895" cy="57606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87" name="Rectangle 48"/>
          <p:cNvSpPr>
            <a:spLocks noChangeArrowheads="1"/>
          </p:cNvSpPr>
          <p:nvPr/>
        </p:nvSpPr>
        <p:spPr bwMode="gray">
          <a:xfrm rot="5400000">
            <a:off x="5652120" y="4077072"/>
            <a:ext cx="648072" cy="504056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6288316" y="5085183"/>
            <a:ext cx="285568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т.ч. в учреждения общего типа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115616" y="5117122"/>
            <a:ext cx="7200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223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103741" y="3172906"/>
            <a:ext cx="7200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410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1" name="Rectangle 47"/>
          <p:cNvSpPr>
            <a:spLocks noChangeArrowheads="1"/>
          </p:cNvSpPr>
          <p:nvPr/>
        </p:nvSpPr>
        <p:spPr bwMode="gray">
          <a:xfrm rot="5400000">
            <a:off x="2094039" y="4682825"/>
            <a:ext cx="2079794" cy="580256"/>
          </a:xfrm>
          <a:prstGeom prst="rect">
            <a:avLst/>
          </a:prstGeom>
          <a:gradFill rotWithShape="1">
            <a:gsLst>
              <a:gs pos="0">
                <a:srgbClr val="AD67AA"/>
              </a:gs>
              <a:gs pos="100000">
                <a:srgbClr val="AD67AA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AD67AA"/>
            </a:extrusionClr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92" name="Rectangle 48"/>
          <p:cNvSpPr>
            <a:spLocks noChangeArrowheads="1"/>
          </p:cNvSpPr>
          <p:nvPr/>
        </p:nvSpPr>
        <p:spPr bwMode="gray">
          <a:xfrm rot="5400000">
            <a:off x="2195738" y="2708922"/>
            <a:ext cx="1872204" cy="57606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93" name="Rectangle 47"/>
          <p:cNvSpPr>
            <a:spLocks noChangeArrowheads="1"/>
          </p:cNvSpPr>
          <p:nvPr/>
        </p:nvSpPr>
        <p:spPr bwMode="gray">
          <a:xfrm rot="5400000">
            <a:off x="4362291" y="5294893"/>
            <a:ext cx="855658" cy="580256"/>
          </a:xfrm>
          <a:prstGeom prst="rect">
            <a:avLst/>
          </a:prstGeom>
          <a:gradFill rotWithShape="1">
            <a:gsLst>
              <a:gs pos="0">
                <a:srgbClr val="AD67AA"/>
              </a:gs>
              <a:gs pos="100000">
                <a:srgbClr val="AD67AA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AD67AA"/>
            </a:extrusionClr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94" name="Rectangle 48"/>
          <p:cNvSpPr>
            <a:spLocks noChangeArrowheads="1"/>
          </p:cNvSpPr>
          <p:nvPr/>
        </p:nvSpPr>
        <p:spPr bwMode="gray">
          <a:xfrm rot="5400000">
            <a:off x="3505490" y="3583325"/>
            <a:ext cx="2565067" cy="576064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6666FF">
                  <a:gamma/>
                  <a:tint val="6000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771800" y="4797152"/>
            <a:ext cx="7200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367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2771800" y="2996952"/>
            <a:ext cx="7200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328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427984" y="5301208"/>
            <a:ext cx="7200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93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427984" y="3532946"/>
            <a:ext cx="7200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335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0C68F-2707-4D61-BDE1-B9D11E2F024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1811288"/>
          <a:ext cx="8208912" cy="22383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92288"/>
                <a:gridCol w="1872208"/>
                <a:gridCol w="3744416"/>
              </a:tblGrid>
              <a:tr h="393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Общий тип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Психоневрологический тип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Одноместные помещения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14-15 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6-8 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Двухместные помещения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16-18 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Трехместные помещения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19-20 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125946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Требования к площади помещений, предъявляемые до мая 2014 года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4221088"/>
            <a:ext cx="8208912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 настоящее время средний размер жилой площади на одного проживающего составляет: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 учреждениях общего типа – 7,5 кв.м.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 учреждениях психоневрологического типа – 4,5 кв.м.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851920" y="5445224"/>
            <a:ext cx="1368152" cy="576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3568" y="597076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Таким образом, необходимо было ввести дополнительно 1266 койко-мест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0C68F-2707-4D61-BDE1-B9D11E2F024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4" name="Номер слайда 5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E7CE7-6BCD-412F-A309-C9EAB575E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1196753"/>
            <a:ext cx="4536503" cy="2800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СанПиН</a:t>
            </a:r>
            <a:r>
              <a:rPr lang="ru-RU" sz="1600" dirty="0" smtClean="0">
                <a:solidFill>
                  <a:schemeClr val="tx1"/>
                </a:solidFill>
              </a:rPr>
              <a:t> 2.1.2.2564-09 "Гигиенические требования к размещению, устройству, оборудованию, содержанию, санитарно-гигиеническому и противоэпидемическому режиму организаций здравоохранения и социального обслуживания, предназначенных для проживания лиц пожилого возраста и инвалидов, санитарно-гигиеническому и противоэпидемическому режиму их работы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716016" y="1412776"/>
            <a:ext cx="792088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652120" y="1340768"/>
            <a:ext cx="331236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Требования к площади помещений отменены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4649068"/>
            <a:ext cx="4536504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СанПиН</a:t>
            </a:r>
            <a:r>
              <a:rPr lang="ru-RU" dirty="0" smtClean="0">
                <a:solidFill>
                  <a:schemeClr val="tx1"/>
                </a:solidFill>
              </a:rPr>
              <a:t> 2.1.3.2630-10 "Санитарно-эпидемиологические требования к организациям, осуществляющим медицинскую деятельность"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4361036"/>
            <a:ext cx="331236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Действуют требования к площади помещений палат учреждений, осуществляющих медицинскую деятельность: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психоневрология и наркология 6 кв.м. на человека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2229832"/>
            <a:ext cx="3312368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Действуют требования к количеству мест в спальных комнатах: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общий тип – 1-3 места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/</a:t>
            </a:r>
            <a:r>
              <a:rPr lang="ru-RU" sz="2000" dirty="0" err="1" smtClean="0">
                <a:solidFill>
                  <a:schemeClr val="tx1"/>
                </a:solidFill>
              </a:rPr>
              <a:t>х</a:t>
            </a:r>
            <a:r>
              <a:rPr lang="ru-RU" sz="2000" dirty="0" smtClean="0">
                <a:solidFill>
                  <a:schemeClr val="tx1"/>
                </a:solidFill>
              </a:rPr>
              <a:t> тип – 4-6 мест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716016" y="2852936"/>
            <a:ext cx="792088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716016" y="5153124"/>
            <a:ext cx="792088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0C68F-2707-4D61-BDE1-B9D11E2F024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4" name="Номер слайда 5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E7CE7-6BCD-412F-A309-C9EAB575E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1700808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Во исполнение требований санитарного законодательства необходимо сокращение мощности действующих стационарных учреждений психоневрологического типа на 519 коек и перераспределение 144 граждан, проживающих в учреждениях общего типа или возведение перегородок в имеющихся спальных комнатах в целях доведения их вместимости до нормативной.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251520" y="3573016"/>
            <a:ext cx="8640960" cy="30243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rgbClr val="3366CC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gray">
          <a:xfrm>
            <a:off x="251520" y="1412776"/>
            <a:ext cx="8640960" cy="19442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rgbClr val="3366CC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728" y="1490009"/>
            <a:ext cx="5582424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Распоряжением Правительства Омской области от 10 апреля 2013 года № 46-рп утвержден План мероприятий ("дорожная карта") "Повышение эффективности и качества услуг в сфере социального обслуживания населения Омской области (2013-2018 годы)"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717032"/>
            <a:ext cx="5544616" cy="275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</a:rPr>
              <a:t>В соответствии с Планом мероприятий ("дорожной картой") принято распоряжение Губернатора Омской области от 23 апреля 2014 года № 75-р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"</a:t>
            </a: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</a:rPr>
              <a:t>Об утверждении перспективной схемы развития и размещения стационарных учреждений социального обслуживания граждан пожилого возраста и инвалидов Омской области до 2020 года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"</a:t>
            </a:r>
            <a:r>
              <a:rPr lang="ru-RU" sz="19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1900" b="1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88" name="Picture 16" descr="D:\Мои документы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1" y="1484784"/>
            <a:ext cx="2699155" cy="2016224"/>
          </a:xfrm>
          <a:prstGeom prst="rect">
            <a:avLst/>
          </a:prstGeom>
          <a:noFill/>
        </p:spPr>
      </p:pic>
      <p:pic>
        <p:nvPicPr>
          <p:cNvPr id="3089" name="Picture 17" descr="D:\Мои документы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747826" cy="2088232"/>
          </a:xfrm>
          <a:prstGeom prst="rect">
            <a:avLst/>
          </a:prstGeom>
          <a:noFill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251520" y="1196752"/>
            <a:ext cx="8640960" cy="14401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AutoShape 2"/>
          <p:cNvSpPr>
            <a:spLocks noChangeArrowheads="1"/>
          </p:cNvSpPr>
          <p:nvPr/>
        </p:nvSpPr>
        <p:spPr bwMode="gray">
          <a:xfrm>
            <a:off x="323528" y="5733256"/>
            <a:ext cx="8496944" cy="9361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rgbClr val="3366CC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gray">
          <a:xfrm>
            <a:off x="323528" y="4725144"/>
            <a:ext cx="8496944" cy="9361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rgbClr val="3366CC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3712" y="1196752"/>
            <a:ext cx="860676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bg2">
                    <a:lumMod val="75000"/>
                  </a:schemeClr>
                </a:solidFill>
              </a:rPr>
              <a:t>Перспективной схемой развития и размещения стационарных учреждений социального обслуживания граждан пожилого возраста и инвалидов Омской области до 2020 года предусмотрено строительство: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817458"/>
            <a:ext cx="8496944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900" dirty="0" smtClean="0">
                <a:solidFill>
                  <a:schemeClr val="bg2">
                    <a:lumMod val="75000"/>
                  </a:schemeClr>
                </a:solidFill>
              </a:rPr>
              <a:t>Прогноз объёма капитальных вложений с 2014 по 2020 годы - 3 230,17 млн. руб.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31640" y="3068960"/>
            <a:ext cx="2592288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2-х новых стационарных учреждений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на 363 места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3041665"/>
            <a:ext cx="3096344" cy="163121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6 жилых корпусов в действующих стационарных учреждениях на 903 места</a:t>
            </a:r>
          </a:p>
        </p:txBody>
      </p:sp>
      <p:sp>
        <p:nvSpPr>
          <p:cNvPr id="54" name="Номер слайда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187624" y="4973106"/>
            <a:ext cx="676875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  Общая дополнительная коечная мощность – 1266 коек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gray">
          <a:xfrm rot="10800000">
            <a:off x="2267745" y="2565151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AutoShape 21"/>
          <p:cNvSpPr>
            <a:spLocks noChangeArrowheads="1"/>
          </p:cNvSpPr>
          <p:nvPr/>
        </p:nvSpPr>
        <p:spPr bwMode="gray">
          <a:xfrm rot="10800000">
            <a:off x="5796136" y="2564904"/>
            <a:ext cx="865188" cy="431800"/>
          </a:xfrm>
          <a:prstGeom prst="upArrow">
            <a:avLst>
              <a:gd name="adj1" fmla="val 50093"/>
              <a:gd name="adj2" fmla="val 54046"/>
            </a:avLst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9525" y="1017588"/>
            <a:ext cx="9144000" cy="6508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latin typeface="Calibri" pitchFamily="34" charset="0"/>
            </a:endParaRPr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0" y="10128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285860"/>
            <a:ext cx="846274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/>
              <a:t>Государственная программа Омской области "Социальная поддержка населения" на 2014 - 2020 годы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420888"/>
            <a:ext cx="9144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/>
              <a:t>Спальный корпус в БСУСО "</a:t>
            </a:r>
            <a:r>
              <a:rPr lang="ru-RU" sz="2000" dirty="0" err="1" smtClean="0"/>
              <a:t>Атакский</a:t>
            </a:r>
            <a:r>
              <a:rPr lang="ru-RU" sz="2000" dirty="0" smtClean="0"/>
              <a:t> психоневрологический интернат" на 150 мест общей сметной стоимостью 172, 6 млн. руб. 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12976"/>
            <a:ext cx="58326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E7CE7-6BCD-412F-A309-C9EAB575E4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2590</TotalTime>
  <Words>1786</Words>
  <Application>Microsoft Office PowerPoint</Application>
  <PresentationFormat>Экран (4:3)</PresentationFormat>
  <Paragraphs>255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проекте государственной программы Омской области  "Социальная поддержка населения"</dc:title>
  <dc:creator>Чупахина</dc:creator>
  <cp:lastModifiedBy>Меркушин Александр Иванович</cp:lastModifiedBy>
  <cp:revision>385</cp:revision>
  <dcterms:created xsi:type="dcterms:W3CDTF">2013-09-26T02:21:13Z</dcterms:created>
  <dcterms:modified xsi:type="dcterms:W3CDTF">2014-06-26T05:34:37Z</dcterms:modified>
</cp:coreProperties>
</file>