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306" r:id="rId3"/>
    <p:sldId id="308" r:id="rId4"/>
    <p:sldId id="309" r:id="rId5"/>
    <p:sldId id="310" r:id="rId6"/>
    <p:sldId id="307" r:id="rId7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532E23"/>
    <a:srgbClr val="F9FC84"/>
    <a:srgbClr val="9DFB05"/>
    <a:srgbClr val="CCFF33"/>
    <a:srgbClr val="99FF33"/>
    <a:srgbClr val="00FF00"/>
    <a:srgbClr val="66FF33"/>
    <a:srgbClr val="006600"/>
    <a:srgbClr val="71FB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08" autoAdjust="0"/>
  </p:normalViewPr>
  <p:slideViewPr>
    <p:cSldViewPr>
      <p:cViewPr varScale="1">
        <p:scale>
          <a:sx n="72" d="100"/>
          <a:sy n="72" d="100"/>
        </p:scale>
        <p:origin x="-154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097336407065911E-2"/>
          <c:y val="3.2738866757309179E-2"/>
          <c:w val="0.72964419291338622"/>
          <c:h val="0.727348917322834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Семей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chemeClr val="tx1"/>
              </a:solidFill>
            </a:ln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</c:v>
                </c:pt>
                <c:pt idx="1">
                  <c:v>45</c:v>
                </c:pt>
                <c:pt idx="2">
                  <c:v>31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08000"/>
            </a:solidFill>
            <a:ln w="28575"/>
          </c:spPr>
          <c:dPt>
            <c:idx val="0"/>
            <c:spPr>
              <a:solidFill>
                <a:srgbClr val="008000"/>
              </a:solidFill>
              <a:ln w="38100">
                <a:solidFill>
                  <a:schemeClr val="tx2"/>
                </a:solidFill>
              </a:ln>
            </c:spPr>
          </c:dPt>
          <c:dPt>
            <c:idx val="1"/>
            <c:spPr>
              <a:solidFill>
                <a:srgbClr val="008000"/>
              </a:solidFill>
              <a:ln w="28575">
                <a:solidFill>
                  <a:schemeClr val="tx2"/>
                </a:solidFill>
              </a:ln>
            </c:spPr>
          </c:dPt>
          <c:dPt>
            <c:idx val="2"/>
            <c:spPr>
              <a:solidFill>
                <a:srgbClr val="008000"/>
              </a:solidFill>
              <a:ln w="28575">
                <a:solidFill>
                  <a:schemeClr val="tx2"/>
                </a:solidFill>
              </a:ln>
            </c:spPr>
          </c:dPt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131</c:v>
                </c:pt>
                <c:pt idx="1">
                  <c:v>88</c:v>
                </c:pt>
                <c:pt idx="2">
                  <c:v>58</c:v>
                </c:pt>
              </c:numCache>
            </c:numRef>
          </c:val>
        </c:ser>
        <c:axId val="49039616"/>
        <c:axId val="49045504"/>
      </c:barChart>
      <c:catAx>
        <c:axId val="49039616"/>
        <c:scaling>
          <c:orientation val="minMax"/>
        </c:scaling>
        <c:axPos val="b"/>
        <c:numFmt formatCode="General" sourceLinked="1"/>
        <c:tickLblPos val="nextTo"/>
        <c:crossAx val="49045504"/>
        <c:crosses val="autoZero"/>
        <c:auto val="1"/>
        <c:lblAlgn val="ctr"/>
        <c:lblOffset val="100"/>
      </c:catAx>
      <c:valAx>
        <c:axId val="49045504"/>
        <c:scaling>
          <c:orientation val="minMax"/>
        </c:scaling>
        <c:axPos val="l"/>
        <c:majorGridlines/>
        <c:numFmt formatCode="General" sourceLinked="1"/>
        <c:tickLblPos val="nextTo"/>
        <c:crossAx val="49039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391006141650033E-2"/>
          <c:y val="0.84397384208772142"/>
          <c:w val="0.41330038168394539"/>
          <c:h val="0.120250893175612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7097336407065883E-2"/>
          <c:y val="3.2738866757309186E-2"/>
          <c:w val="0.72964419291338667"/>
          <c:h val="0.727348917322835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ОРП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chemeClr val="tx1"/>
              </a:solidFill>
            </a:ln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08000"/>
            </a:solidFill>
            <a:ln w="28575"/>
          </c:spPr>
          <c:dPt>
            <c:idx val="0"/>
            <c:spPr>
              <a:solidFill>
                <a:srgbClr val="008000"/>
              </a:solidFill>
              <a:ln w="38100">
                <a:solidFill>
                  <a:schemeClr val="tx2"/>
                </a:solidFill>
              </a:ln>
            </c:spPr>
          </c:dPt>
          <c:dPt>
            <c:idx val="1"/>
            <c:spPr>
              <a:solidFill>
                <a:srgbClr val="008000"/>
              </a:solidFill>
              <a:ln w="28575">
                <a:solidFill>
                  <a:schemeClr val="tx2"/>
                </a:solidFill>
              </a:ln>
            </c:spPr>
          </c:dPt>
          <c:dPt>
            <c:idx val="2"/>
            <c:spPr>
              <a:solidFill>
                <a:srgbClr val="008000"/>
              </a:solidFill>
              <a:ln w="28575">
                <a:solidFill>
                  <a:schemeClr val="tx2"/>
                </a:solidFill>
              </a:ln>
            </c:spPr>
          </c:dPt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axId val="48714496"/>
        <c:axId val="48716032"/>
      </c:barChart>
      <c:catAx>
        <c:axId val="48714496"/>
        <c:scaling>
          <c:orientation val="minMax"/>
        </c:scaling>
        <c:axPos val="b"/>
        <c:numFmt formatCode="General" sourceLinked="1"/>
        <c:tickLblPos val="nextTo"/>
        <c:crossAx val="48716032"/>
        <c:crosses val="autoZero"/>
        <c:auto val="1"/>
        <c:lblAlgn val="ctr"/>
        <c:lblOffset val="100"/>
      </c:catAx>
      <c:valAx>
        <c:axId val="48716032"/>
        <c:scaling>
          <c:orientation val="minMax"/>
        </c:scaling>
        <c:axPos val="l"/>
        <c:majorGridlines/>
        <c:numFmt formatCode="General" sourceLinked="1"/>
        <c:tickLblPos val="nextTo"/>
        <c:crossAx val="48714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391006141650033E-2"/>
          <c:y val="0.84397384208772164"/>
          <c:w val="0.41330038168394562"/>
          <c:h val="0.120250893175612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7097336407065883E-2"/>
          <c:y val="3.27388667573092E-2"/>
          <c:w val="0.72964419291338711"/>
          <c:h val="0.7273489173228353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ЛРП</c:v>
                </c:pt>
              </c:strCache>
            </c:strRef>
          </c:tx>
          <c:spPr>
            <a:solidFill>
              <a:srgbClr val="FFFF00"/>
            </a:solidFill>
            <a:ln w="38100">
              <a:solidFill>
                <a:schemeClr val="tx1"/>
              </a:solidFill>
            </a:ln>
          </c:spPr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Детей</c:v>
                </c:pt>
              </c:strCache>
            </c:strRef>
          </c:tx>
          <c:spPr>
            <a:solidFill>
              <a:srgbClr val="008000"/>
            </a:solidFill>
            <a:ln w="28575"/>
          </c:spPr>
          <c:dPt>
            <c:idx val="0"/>
            <c:spPr>
              <a:solidFill>
                <a:srgbClr val="008000"/>
              </a:solidFill>
              <a:ln w="38100">
                <a:solidFill>
                  <a:schemeClr val="tx2"/>
                </a:solidFill>
              </a:ln>
            </c:spPr>
          </c:dPt>
          <c:dPt>
            <c:idx val="1"/>
            <c:spPr>
              <a:solidFill>
                <a:srgbClr val="008000"/>
              </a:solidFill>
              <a:ln w="28575">
                <a:solidFill>
                  <a:schemeClr val="tx2"/>
                </a:solidFill>
              </a:ln>
            </c:spPr>
          </c:dPt>
          <c:dPt>
            <c:idx val="2"/>
            <c:spPr>
              <a:solidFill>
                <a:srgbClr val="008000"/>
              </a:solidFill>
              <a:ln w="28575">
                <a:solidFill>
                  <a:schemeClr val="tx2"/>
                </a:solidFill>
              </a:ln>
            </c:spPr>
          </c:dPt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48776704"/>
        <c:axId val="48778240"/>
      </c:barChart>
      <c:catAx>
        <c:axId val="48776704"/>
        <c:scaling>
          <c:orientation val="minMax"/>
        </c:scaling>
        <c:axPos val="b"/>
        <c:numFmt formatCode="General" sourceLinked="1"/>
        <c:tickLblPos val="nextTo"/>
        <c:crossAx val="48778240"/>
        <c:crosses val="autoZero"/>
        <c:auto val="1"/>
        <c:lblAlgn val="ctr"/>
        <c:lblOffset val="100"/>
      </c:catAx>
      <c:valAx>
        <c:axId val="48778240"/>
        <c:scaling>
          <c:orientation val="minMax"/>
        </c:scaling>
        <c:axPos val="l"/>
        <c:majorGridlines/>
        <c:numFmt formatCode="General" sourceLinked="1"/>
        <c:tickLblPos val="nextTo"/>
        <c:crossAx val="4877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7391006141650033E-2"/>
          <c:y val="0.84397384208772164"/>
          <c:w val="0.41330038168394589"/>
          <c:h val="0.1202508931756120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710D7EF-1560-4C13-9720-D91FA255E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0702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C40D07-2A33-402C-A990-1FF7CABD9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C41AB-96A5-4A7B-A07B-945509412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A279-398A-442B-96DB-18676DF01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36C29-1C92-4A35-BA2B-E722C5F78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4CE65-7A3E-4364-A21F-077AC22684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24125-929B-48B2-A3A2-52350BE30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7510C-3034-43A2-876B-1A413386C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D90FD-90FA-406C-8879-E82493AE39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AE88C-01E4-4BAC-9F5D-FA389133E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41AE4-1DC3-4621-83E4-30A8F0633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7F237-D88E-4675-A1A4-340DBE909B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104C5-B8F2-4640-ABEE-FAC63F24B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6675D-455D-4474-8F7B-CA184ED1B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C84"/>
            </a:gs>
            <a:gs pos="100000">
              <a:srgbClr val="71FB7E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9EC4124-C611-4E6F-8A06-EFC52DABD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60648"/>
            <a:ext cx="8675687" cy="4104456"/>
          </a:xfrm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Роль органа опеки и попечительства как субъекта профилактики в работе по сохранению кровных семей в Азовском немецком национальном муниципальном районе Омской  области в 2016 году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835696" y="5042118"/>
            <a:ext cx="73083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3663" algn="ctr">
              <a:tabLst>
                <a:tab pos="3586163" algn="l"/>
              </a:tabLst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Зубко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Татьяна Александровна, </a:t>
            </a:r>
          </a:p>
          <a:p>
            <a:pPr marL="93663" algn="ctr">
              <a:tabLst>
                <a:tab pos="3586163" algn="l"/>
              </a:tabLst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начальник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отдела опеки 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попечительства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Азовского немецкого национального муниципального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975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Субъекты, осуществляющие деятельность в сфере профилактики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539750" y="1125538"/>
            <a:ext cx="8099425" cy="846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/>
              <a:t>Комиссия по делам несовершеннолетних  и защите их прав Азовского ННР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/>
              <a:t> Омской области</a:t>
            </a:r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7740650" y="1989138"/>
            <a:ext cx="539750" cy="576262"/>
          </a:xfrm>
          <a:prstGeom prst="downArrow">
            <a:avLst>
              <a:gd name="adj1" fmla="val 50000"/>
              <a:gd name="adj2" fmla="val 26691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2492375"/>
            <a:ext cx="2071687" cy="900113"/>
          </a:xfrm>
          <a:prstGeom prst="rect">
            <a:avLst/>
          </a:prstGeom>
          <a:solidFill>
            <a:srgbClr val="FFD5A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000000"/>
                </a:solidFill>
              </a:rPr>
              <a:t>Отдел</a:t>
            </a:r>
            <a:r>
              <a:rPr lang="en-US" sz="1400" b="1">
                <a:solidFill>
                  <a:srgbClr val="000000"/>
                </a:solidFill>
              </a:rPr>
              <a:t> опеки и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000000"/>
                </a:solidFill>
              </a:rPr>
              <a:t>п</a:t>
            </a:r>
            <a:r>
              <a:rPr lang="en-US" sz="1400" b="1">
                <a:solidFill>
                  <a:srgbClr val="000000"/>
                </a:solidFill>
              </a:rPr>
              <a:t>опечительства</a:t>
            </a:r>
            <a:r>
              <a:rPr lang="ru-RU" sz="1400" b="1">
                <a:solidFill>
                  <a:srgbClr val="000000"/>
                </a:solidFill>
              </a:rPr>
              <a:t>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7164388" y="2565400"/>
            <a:ext cx="1714500" cy="863600"/>
          </a:xfrm>
          <a:prstGeom prst="rect">
            <a:avLst/>
          </a:prstGeom>
          <a:solidFill>
            <a:srgbClr val="FFD5A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2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5292725" y="2565400"/>
            <a:ext cx="1800225" cy="863600"/>
          </a:xfrm>
          <a:prstGeom prst="rect">
            <a:avLst/>
          </a:prstGeom>
          <a:solidFill>
            <a:srgbClr val="FFD5A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2987675" y="2492375"/>
            <a:ext cx="2071688" cy="900113"/>
          </a:xfrm>
          <a:prstGeom prst="rect">
            <a:avLst/>
          </a:prstGeom>
          <a:solidFill>
            <a:srgbClr val="FFD5AB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/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000000"/>
                </a:solidFill>
              </a:rPr>
              <a:t>Комитет по </a:t>
            </a: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000000"/>
                </a:solidFill>
              </a:rPr>
              <a:t>образованию</a:t>
            </a:r>
            <a:endParaRPr lang="en-US" sz="1400" b="1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>
                <a:solidFill>
                  <a:srgbClr val="000000"/>
                </a:solidFill>
              </a:rPr>
              <a:t>(</a:t>
            </a:r>
            <a:r>
              <a:rPr lang="en-US" sz="1400" b="1">
                <a:solidFill>
                  <a:srgbClr val="000000"/>
                </a:solidFill>
              </a:rPr>
              <a:t>учреждения</a:t>
            </a:r>
            <a:endParaRPr lang="ru-RU" sz="1400" b="1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000000"/>
                </a:solidFill>
              </a:rPr>
              <a:t> </a:t>
            </a:r>
            <a:r>
              <a:rPr lang="ru-RU" sz="1400" b="1">
                <a:solidFill>
                  <a:srgbClr val="000000"/>
                </a:solidFill>
              </a:rPr>
              <a:t>образования)</a:t>
            </a:r>
            <a:endParaRPr lang="en-US" sz="1400" b="1">
              <a:solidFill>
                <a:srgbClr val="000000"/>
              </a:solidFill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3081" name="AutoShape 11"/>
          <p:cNvSpPr>
            <a:spLocks noChangeArrowheads="1"/>
          </p:cNvSpPr>
          <p:nvPr/>
        </p:nvSpPr>
        <p:spPr bwMode="auto">
          <a:xfrm>
            <a:off x="3779838" y="3429000"/>
            <a:ext cx="539750" cy="5000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82" name="AutoShape 12"/>
          <p:cNvSpPr>
            <a:spLocks noChangeArrowheads="1"/>
          </p:cNvSpPr>
          <p:nvPr/>
        </p:nvSpPr>
        <p:spPr bwMode="auto">
          <a:xfrm>
            <a:off x="1214438" y="3429000"/>
            <a:ext cx="539750" cy="5000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83" name="AutoShape 13"/>
          <p:cNvSpPr>
            <a:spLocks noChangeArrowheads="1"/>
          </p:cNvSpPr>
          <p:nvPr/>
        </p:nvSpPr>
        <p:spPr bwMode="auto">
          <a:xfrm>
            <a:off x="1187450" y="1989138"/>
            <a:ext cx="539750" cy="5111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84" name="AutoShape 14"/>
          <p:cNvSpPr>
            <a:spLocks noChangeArrowheads="1"/>
          </p:cNvSpPr>
          <p:nvPr/>
        </p:nvSpPr>
        <p:spPr bwMode="auto">
          <a:xfrm>
            <a:off x="3779838" y="1989138"/>
            <a:ext cx="539750" cy="5032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85" name="AutoShape 15"/>
          <p:cNvSpPr>
            <a:spLocks noChangeArrowheads="1"/>
          </p:cNvSpPr>
          <p:nvPr/>
        </p:nvSpPr>
        <p:spPr bwMode="auto">
          <a:xfrm>
            <a:off x="6011863" y="1989138"/>
            <a:ext cx="539750" cy="576262"/>
          </a:xfrm>
          <a:prstGeom prst="downArrow">
            <a:avLst>
              <a:gd name="adj1" fmla="val 50000"/>
              <a:gd name="adj2" fmla="val 26691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86" name="Скругленный прямоугольник 20"/>
          <p:cNvSpPr>
            <a:spLocks noChangeArrowheads="1"/>
          </p:cNvSpPr>
          <p:nvPr/>
        </p:nvSpPr>
        <p:spPr bwMode="auto">
          <a:xfrm>
            <a:off x="214313" y="3929063"/>
            <a:ext cx="2557462" cy="1084262"/>
          </a:xfrm>
          <a:prstGeom prst="roundRect">
            <a:avLst>
              <a:gd name="adj" fmla="val 0"/>
            </a:avLst>
          </a:prstGeom>
          <a:solidFill>
            <a:srgbClr val="DDF2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>
              <a:solidFill>
                <a:srgbClr val="000000"/>
              </a:solidFill>
            </a:endParaRPr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87" name="Скругленный прямоугольник 21"/>
          <p:cNvSpPr>
            <a:spLocks noChangeArrowheads="1"/>
          </p:cNvSpPr>
          <p:nvPr/>
        </p:nvSpPr>
        <p:spPr bwMode="auto">
          <a:xfrm>
            <a:off x="2857500" y="3929063"/>
            <a:ext cx="2573338" cy="1084262"/>
          </a:xfrm>
          <a:prstGeom prst="roundRect">
            <a:avLst>
              <a:gd name="adj" fmla="val 0"/>
            </a:avLst>
          </a:prstGeom>
          <a:solidFill>
            <a:srgbClr val="DDF2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 b="1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46075" y="4076700"/>
            <a:ext cx="2263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>
                <a:solidFill>
                  <a:srgbClr val="000000"/>
                </a:solidFill>
              </a:rPr>
              <a:t>БУ «КЦСОН» Азовского</a:t>
            </a:r>
          </a:p>
          <a:p>
            <a:pPr algn="ctr"/>
            <a:r>
              <a:rPr lang="ru-RU" sz="1400" b="1">
                <a:solidFill>
                  <a:srgbClr val="000000"/>
                </a:solidFill>
              </a:rPr>
              <a:t> ННМР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774950" y="4076700"/>
            <a:ext cx="2654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Центр занятости населения</a:t>
            </a:r>
            <a:br>
              <a:rPr lang="ru-RU" sz="1400" b="1"/>
            </a:br>
            <a:r>
              <a:rPr lang="ru-RU" sz="1400" b="1"/>
              <a:t> Азовского ННМР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5436096" y="2636912"/>
            <a:ext cx="1612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>
                <a:solidFill>
                  <a:srgbClr val="000000"/>
                </a:solidFill>
              </a:rPr>
              <a:t>БУЗОО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 «Азовская </a:t>
            </a: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ЦРБ»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/>
            <a:endParaRPr lang="ru-RU" sz="1400" b="1" dirty="0">
              <a:solidFill>
                <a:srgbClr val="000000"/>
              </a:solidFill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7264400" y="2614613"/>
            <a:ext cx="1543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400" b="1"/>
              <a:t>ПДН </a:t>
            </a:r>
          </a:p>
          <a:p>
            <a:pPr algn="ctr"/>
            <a:r>
              <a:rPr lang="ru-RU" sz="1400" b="1"/>
              <a:t>ОП «Азовский»</a:t>
            </a:r>
          </a:p>
        </p:txBody>
      </p:sp>
      <p:sp>
        <p:nvSpPr>
          <p:cNvPr id="3092" name="AutoShape 13"/>
          <p:cNvSpPr>
            <a:spLocks noChangeArrowheads="1"/>
          </p:cNvSpPr>
          <p:nvPr/>
        </p:nvSpPr>
        <p:spPr bwMode="auto">
          <a:xfrm>
            <a:off x="1187450" y="1989138"/>
            <a:ext cx="576263" cy="5111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93" name="AutoShape 11"/>
          <p:cNvSpPr>
            <a:spLocks noChangeArrowheads="1"/>
          </p:cNvSpPr>
          <p:nvPr/>
        </p:nvSpPr>
        <p:spPr bwMode="auto">
          <a:xfrm>
            <a:off x="6084888" y="3500438"/>
            <a:ext cx="539750" cy="500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94" name="Скругленный прямоугольник 21"/>
          <p:cNvSpPr>
            <a:spLocks noChangeArrowheads="1"/>
          </p:cNvSpPr>
          <p:nvPr/>
        </p:nvSpPr>
        <p:spPr bwMode="auto">
          <a:xfrm>
            <a:off x="5651500" y="4005263"/>
            <a:ext cx="2376488" cy="1008062"/>
          </a:xfrm>
          <a:prstGeom prst="roundRect">
            <a:avLst>
              <a:gd name="adj" fmla="val 0"/>
            </a:avLst>
          </a:prstGeom>
          <a:solidFill>
            <a:srgbClr val="DDF2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/>
              <a:t>Комитет по молодежной политике физической культуре и спорту Азовского ННМР</a:t>
            </a:r>
            <a:endParaRPr lang="ru-RU" sz="1400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/>
          </a:p>
        </p:txBody>
      </p:sp>
      <p:sp>
        <p:nvSpPr>
          <p:cNvPr id="3095" name="AutoShape 11"/>
          <p:cNvSpPr>
            <a:spLocks noChangeArrowheads="1"/>
          </p:cNvSpPr>
          <p:nvPr/>
        </p:nvSpPr>
        <p:spPr bwMode="auto">
          <a:xfrm>
            <a:off x="3924300" y="5084763"/>
            <a:ext cx="539750" cy="5000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</a:endParaRPr>
          </a:p>
        </p:txBody>
      </p:sp>
      <p:sp>
        <p:nvSpPr>
          <p:cNvPr id="3096" name="Скругленный прямоугольник 21"/>
          <p:cNvSpPr>
            <a:spLocks noChangeArrowheads="1"/>
          </p:cNvSpPr>
          <p:nvPr/>
        </p:nvSpPr>
        <p:spPr bwMode="auto">
          <a:xfrm>
            <a:off x="2987675" y="5589588"/>
            <a:ext cx="2573338" cy="1084262"/>
          </a:xfrm>
          <a:prstGeom prst="roundRect">
            <a:avLst>
              <a:gd name="adj" fmla="val 0"/>
            </a:avLst>
          </a:prstGeom>
          <a:solidFill>
            <a:srgbClr val="DDF2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400" b="1"/>
              <a:t>Иные органы, учреждения и общественные организации</a:t>
            </a:r>
            <a:endParaRPr lang="ru-RU" sz="1400"/>
          </a:p>
          <a:p>
            <a:pPr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23528" y="980728"/>
          <a:ext cx="100091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1720" y="476672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Банк данных семей СОП 2014-2016 г.г.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23528" y="980728"/>
          <a:ext cx="1036915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3848" y="4766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ОРП 2014-2016 г.г.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323528" y="980728"/>
          <a:ext cx="102251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03848" y="47667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ЛРП 2014-2016 г.г.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4099" name="Picture 2" descr="C:\Users\Tanyshka\Downloads\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804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4030</TotalTime>
  <Words>125</Words>
  <Application>Microsoft Office PowerPoint</Application>
  <PresentationFormat>Экран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Роль органа опеки и попечительства как субъекта профилактики в работе по сохранению кровных семей в Азовском немецком национальном муниципальном районе Омской  области в 2016 году</vt:lpstr>
      <vt:lpstr>Субъекты, осуществляющие деятельность в сфере профилактики</vt:lpstr>
      <vt:lpstr>Слайд 3</vt:lpstr>
      <vt:lpstr>Слайд 4</vt:lpstr>
      <vt:lpstr>Слайд 5</vt:lpstr>
      <vt:lpstr>Слайд 6</vt:lpstr>
    </vt:vector>
  </TitlesOfParts>
  <Company>GlavUO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Jack</dc:creator>
  <cp:lastModifiedBy>OGPestova</cp:lastModifiedBy>
  <cp:revision>332</cp:revision>
  <dcterms:created xsi:type="dcterms:W3CDTF">2006-06-01T08:35:01Z</dcterms:created>
  <dcterms:modified xsi:type="dcterms:W3CDTF">2017-06-14T04:09:44Z</dcterms:modified>
</cp:coreProperties>
</file>