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322" r:id="rId2"/>
    <p:sldId id="352" r:id="rId3"/>
    <p:sldId id="353" r:id="rId4"/>
    <p:sldId id="354" r:id="rId5"/>
    <p:sldId id="346" r:id="rId6"/>
    <p:sldId id="357" r:id="rId7"/>
    <p:sldId id="356" r:id="rId8"/>
    <p:sldId id="3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693"/>
    <a:srgbClr val="B1C4D3"/>
    <a:srgbClr val="8FA9BF"/>
    <a:srgbClr val="96D7E6"/>
    <a:srgbClr val="2DA2BF"/>
    <a:srgbClr val="822310"/>
    <a:srgbClr val="027794"/>
    <a:srgbClr val="027C9A"/>
    <a:srgbClr val="00481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95" autoAdjust="0"/>
    <p:restoredTop sz="94660"/>
  </p:normalViewPr>
  <p:slideViewPr>
    <p:cSldViewPr>
      <p:cViewPr varScale="1">
        <p:scale>
          <a:sx n="110" d="100"/>
          <a:sy n="110" d="100"/>
        </p:scale>
        <p:origin x="-1644" y="54"/>
      </p:cViewPr>
      <p:guideLst>
        <p:guide orient="horz" pos="981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Desktop\&#1054;&#1058;&#1055;&#1059;&#1057;&#1050;\&#1054;&#1090;&#1087;&#1091;&#1089;&#1082;%20&#1053;&#1077;&#1075;&#1088;&#1086;&#1074;&#1086;&#1081;\&#1053;&#1072;%20&#1082;&#1086;&#1083;&#1083;&#1077;&#1075;&#1080;&#1102;\2016\&#1057;&#1042;&#1054;&#1044;%20&#1072;&#1076;&#1084;.%20&#1082;&#1086;&#1085;&#1090;&#1088;&#1086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4.6912434677266711E-2"/>
          <c:y val="2.5071049595812349E-2"/>
          <c:w val="0.93651517660685735"/>
          <c:h val="0.77203955231755561"/>
        </c:manualLayout>
      </c:layout>
      <c:bar3DChart>
        <c:barDir val="col"/>
        <c:grouping val="clustered"/>
        <c:ser>
          <c:idx val="0"/>
          <c:order val="0"/>
          <c:tx>
            <c:strRef>
              <c:f>Лист2!$E$3</c:f>
              <c:strCache>
                <c:ptCount val="1"/>
                <c:pt idx="0">
                  <c:v>%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3.4696406443618349E-2"/>
                  <c:y val="-3.50877192982456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7220742599681757E-2"/>
                  <c:y val="-5.27126669279655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8087567121024351E-2"/>
                  <c:y val="-7.8272604588394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9355001861065816E-2"/>
                  <c:y val="-3.74720036955121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4485063053644132E-2"/>
                  <c:y val="-5.12820557686385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600" b="1"/>
                </a:pPr>
                <a:endParaRPr lang="ru-RU"/>
              </a:p>
            </c:txPr>
            <c:showVal val="1"/>
          </c:dLbls>
          <c:cat>
            <c:strRef>
              <c:f>Лист2!$D$4:$D$8</c:f>
              <c:strCache>
                <c:ptCount val="5"/>
                <c:pt idx="0">
                  <c:v>некорректное оформление учетной документации</c:v>
                </c:pt>
                <c:pt idx="1">
                  <c:v> несвоевременное заполнение учетной документации</c:v>
                </c:pt>
                <c:pt idx="2">
                  <c:v>нарушение сроков периодичности посещения семей</c:v>
                </c:pt>
                <c:pt idx="3">
                  <c:v>некорректные расчеты среднедушевого дохода </c:v>
                </c:pt>
                <c:pt idx="4">
                  <c:v>нарушение своевременности принимаемых мер по организации  профилактической работы</c:v>
                </c:pt>
              </c:strCache>
            </c:strRef>
          </c:cat>
          <c:val>
            <c:numRef>
              <c:f>Лист2!$E$4:$E$8</c:f>
              <c:numCache>
                <c:formatCode>General</c:formatCode>
                <c:ptCount val="5"/>
                <c:pt idx="0">
                  <c:v>36</c:v>
                </c:pt>
                <c:pt idx="1">
                  <c:v>24</c:v>
                </c:pt>
                <c:pt idx="2">
                  <c:v>17</c:v>
                </c:pt>
                <c:pt idx="3">
                  <c:v>12</c:v>
                </c:pt>
                <c:pt idx="4">
                  <c:v>11</c:v>
                </c:pt>
              </c:numCache>
            </c:numRef>
          </c:val>
        </c:ser>
        <c:gapWidth val="75"/>
        <c:shape val="box"/>
        <c:axId val="65915520"/>
        <c:axId val="78627200"/>
        <c:axId val="0"/>
      </c:bar3DChart>
      <c:catAx>
        <c:axId val="65915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8627200"/>
        <c:crosses val="autoZero"/>
        <c:auto val="1"/>
        <c:lblAlgn val="ctr"/>
        <c:lblOffset val="100"/>
      </c:catAx>
      <c:valAx>
        <c:axId val="786272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5915520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9E939-EBB0-4EC9-B1D9-C93F72480A01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37AA02-C3E0-4D52-B4DE-E114CCB2A80C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САМОКОНТРОЛЬ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4257623B-44EA-4D93-A4E2-FD2816386144}" type="parTrans" cxnId="{A277AEBC-6635-4D5B-A597-62302B47BC64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2C1B0CD5-6AB0-4AD7-88E7-31AD97FDC322}" type="sibTrans" cxnId="{A277AEBC-6635-4D5B-A597-62302B47BC64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12E61DAA-38AA-4432-8FC9-62B43AEA3A05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ПОЛОЖЕНИЕ О ВНУТРЕННЕМ КОНТРОЛЕ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A265BC31-8613-46D9-9364-C69A13B5A5B1}" type="parTrans" cxnId="{5B5064AC-6BA8-4C17-A67D-E5F5214F98C1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F74A8B1A-943E-4BBF-8BE7-FD52C4F7AC49}" type="sibTrans" cxnId="{5B5064AC-6BA8-4C17-A67D-E5F5214F98C1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D6D568A2-9AC9-4B80-A2A7-AD8823041AE0}">
      <dgm:prSet phldrT="[Текст]" custT="1"/>
      <dgm:spPr/>
      <dgm:t>
        <a:bodyPr/>
        <a:lstStyle/>
        <a:p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ПРЕДВАРИТЕЛЬНЫЙ КОНТРОЛЬ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8696D725-258E-44B3-A84E-6751C13ACD16}" type="parTrans" cxnId="{A153A7F2-027F-4235-A477-99E2B08C5CF1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A026BE00-99C6-42CB-8E4E-77158603E759}" type="sibTrans" cxnId="{A153A7F2-027F-4235-A477-99E2B08C5CF1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F41E6CD5-84E2-4F66-BE59-3DF7AF03FD25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ТЕКУЩИЙ КОНТРОЛЬ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EB147DA4-7E22-4420-9B97-0BE51F55F992}" type="parTrans" cxnId="{684196CA-7AE3-498D-8DB9-EC6E15B8E1FA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D2336154-C98E-49E1-885B-9E43EDDD05EB}" type="sibTrans" cxnId="{684196CA-7AE3-498D-8DB9-EC6E15B8E1FA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7A887C7D-7461-4DF0-B185-638792569810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ПОСЛЕДУЮЩИЙ КОНТРОЛЬ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C1CDA4F8-8EB4-40BE-A3BC-923579E97A19}" type="parTrans" cxnId="{95DB153C-A7D1-4FCF-8EB9-DAC1A0431E30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1EEF9D53-4A4F-4F52-BB9F-19A85939DCCD}" type="sibTrans" cxnId="{95DB153C-A7D1-4FCF-8EB9-DAC1A0431E30}">
      <dgm:prSet/>
      <dgm:spPr/>
      <dgm:t>
        <a:bodyPr/>
        <a:lstStyle/>
        <a:p>
          <a:endParaRPr lang="ru-RU" sz="2400" b="1">
            <a:latin typeface="Arial" pitchFamily="34" charset="0"/>
            <a:cs typeface="Arial" pitchFamily="34" charset="0"/>
          </a:endParaRPr>
        </a:p>
      </dgm:t>
    </dgm:pt>
    <dgm:pt modelId="{191FB783-D9BB-4DF4-8A33-DE229C754E3D}" type="pres">
      <dgm:prSet presAssocID="{B8F9E939-EBB0-4EC9-B1D9-C93F72480A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731AA3-01AD-47D2-8A1A-687DA2B6CF8F}" type="pres">
      <dgm:prSet presAssocID="{C037AA02-C3E0-4D52-B4DE-E114CCB2A80C}" presName="parentLin" presStyleCnt="0"/>
      <dgm:spPr/>
    </dgm:pt>
    <dgm:pt modelId="{56F84DBE-E6E9-42A2-A363-3CF2E8DD12EC}" type="pres">
      <dgm:prSet presAssocID="{C037AA02-C3E0-4D52-B4DE-E114CCB2A80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640DC48-E907-43C6-92B5-32416E8342F9}" type="pres">
      <dgm:prSet presAssocID="{C037AA02-C3E0-4D52-B4DE-E114CCB2A80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D6DA6-11C8-4751-B01F-6A47D626E16A}" type="pres">
      <dgm:prSet presAssocID="{C037AA02-C3E0-4D52-B4DE-E114CCB2A80C}" presName="negativeSpace" presStyleCnt="0"/>
      <dgm:spPr/>
    </dgm:pt>
    <dgm:pt modelId="{16206D53-80C9-4971-85BE-DF33D6A2E544}" type="pres">
      <dgm:prSet presAssocID="{C037AA02-C3E0-4D52-B4DE-E114CCB2A80C}" presName="childText" presStyleLbl="conFgAcc1" presStyleIdx="0" presStyleCnt="5">
        <dgm:presLayoutVars>
          <dgm:bulletEnabled val="1"/>
        </dgm:presLayoutVars>
      </dgm:prSet>
      <dgm:spPr/>
    </dgm:pt>
    <dgm:pt modelId="{98A765E6-0EA1-4A03-A5B8-866CB23C8FB4}" type="pres">
      <dgm:prSet presAssocID="{2C1B0CD5-6AB0-4AD7-88E7-31AD97FDC322}" presName="spaceBetweenRectangles" presStyleCnt="0"/>
      <dgm:spPr/>
    </dgm:pt>
    <dgm:pt modelId="{26E14CE9-F242-45B4-95CC-D7DE1194EF69}" type="pres">
      <dgm:prSet presAssocID="{12E61DAA-38AA-4432-8FC9-62B43AEA3A05}" presName="parentLin" presStyleCnt="0"/>
      <dgm:spPr/>
    </dgm:pt>
    <dgm:pt modelId="{AB70E87F-2DF2-4B89-9A84-D2C134B5B09D}" type="pres">
      <dgm:prSet presAssocID="{12E61DAA-38AA-4432-8FC9-62B43AEA3A0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C73DAA0-27EB-4038-832F-DDEEC9845CC7}" type="pres">
      <dgm:prSet presAssocID="{12E61DAA-38AA-4432-8FC9-62B43AEA3A0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01592-4748-4B32-BA82-96AA78D5501D}" type="pres">
      <dgm:prSet presAssocID="{12E61DAA-38AA-4432-8FC9-62B43AEA3A05}" presName="negativeSpace" presStyleCnt="0"/>
      <dgm:spPr/>
    </dgm:pt>
    <dgm:pt modelId="{DB361EDD-91F1-4AB9-9C6B-5A478145A19A}" type="pres">
      <dgm:prSet presAssocID="{12E61DAA-38AA-4432-8FC9-62B43AEA3A05}" presName="childText" presStyleLbl="conFgAcc1" presStyleIdx="1" presStyleCnt="5">
        <dgm:presLayoutVars>
          <dgm:bulletEnabled val="1"/>
        </dgm:presLayoutVars>
      </dgm:prSet>
      <dgm:spPr/>
    </dgm:pt>
    <dgm:pt modelId="{1102B190-296C-4F27-B652-AE32EEBFBA84}" type="pres">
      <dgm:prSet presAssocID="{F74A8B1A-943E-4BBF-8BE7-FD52C4F7AC49}" presName="spaceBetweenRectangles" presStyleCnt="0"/>
      <dgm:spPr/>
    </dgm:pt>
    <dgm:pt modelId="{66FC52FE-47E4-499F-9D8B-2ACFF004B445}" type="pres">
      <dgm:prSet presAssocID="{D6D568A2-9AC9-4B80-A2A7-AD8823041AE0}" presName="parentLin" presStyleCnt="0"/>
      <dgm:spPr/>
    </dgm:pt>
    <dgm:pt modelId="{A5164731-163E-4E9B-8333-F2FF9FE54DD4}" type="pres">
      <dgm:prSet presAssocID="{D6D568A2-9AC9-4B80-A2A7-AD8823041AE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61EBD16-3344-4617-AD11-E488B17209B5}" type="pres">
      <dgm:prSet presAssocID="{D6D568A2-9AC9-4B80-A2A7-AD8823041AE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AC3E7-FBC6-4262-80F1-002A829011FE}" type="pres">
      <dgm:prSet presAssocID="{D6D568A2-9AC9-4B80-A2A7-AD8823041AE0}" presName="negativeSpace" presStyleCnt="0"/>
      <dgm:spPr/>
    </dgm:pt>
    <dgm:pt modelId="{700CD14F-705E-47A5-8EF5-019AEFAEC4B1}" type="pres">
      <dgm:prSet presAssocID="{D6D568A2-9AC9-4B80-A2A7-AD8823041AE0}" presName="childText" presStyleLbl="conFgAcc1" presStyleIdx="2" presStyleCnt="5">
        <dgm:presLayoutVars>
          <dgm:bulletEnabled val="1"/>
        </dgm:presLayoutVars>
      </dgm:prSet>
      <dgm:spPr/>
    </dgm:pt>
    <dgm:pt modelId="{966EFA84-5496-4415-8650-1F6CB544C7B4}" type="pres">
      <dgm:prSet presAssocID="{A026BE00-99C6-42CB-8E4E-77158603E759}" presName="spaceBetweenRectangles" presStyleCnt="0"/>
      <dgm:spPr/>
    </dgm:pt>
    <dgm:pt modelId="{0D7965AA-7742-45EF-99BC-DE5D40AD83F6}" type="pres">
      <dgm:prSet presAssocID="{F41E6CD5-84E2-4F66-BE59-3DF7AF03FD25}" presName="parentLin" presStyleCnt="0"/>
      <dgm:spPr/>
    </dgm:pt>
    <dgm:pt modelId="{EF26BCCA-E1A1-492F-AC93-4C56C58FB7B6}" type="pres">
      <dgm:prSet presAssocID="{F41E6CD5-84E2-4F66-BE59-3DF7AF03FD2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DC33F2F-3D08-4C86-8299-938AFE17C68A}" type="pres">
      <dgm:prSet presAssocID="{F41E6CD5-84E2-4F66-BE59-3DF7AF03FD2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18AF0-BE9B-48CC-9714-F5E1A34263A6}" type="pres">
      <dgm:prSet presAssocID="{F41E6CD5-84E2-4F66-BE59-3DF7AF03FD25}" presName="negativeSpace" presStyleCnt="0"/>
      <dgm:spPr/>
    </dgm:pt>
    <dgm:pt modelId="{B3CB241B-0FDC-407A-B282-7F9937FE490B}" type="pres">
      <dgm:prSet presAssocID="{F41E6CD5-84E2-4F66-BE59-3DF7AF03FD25}" presName="childText" presStyleLbl="conFgAcc1" presStyleIdx="3" presStyleCnt="5">
        <dgm:presLayoutVars>
          <dgm:bulletEnabled val="1"/>
        </dgm:presLayoutVars>
      </dgm:prSet>
      <dgm:spPr/>
    </dgm:pt>
    <dgm:pt modelId="{B4A9FAA8-477C-4025-82AC-91A272B05C8F}" type="pres">
      <dgm:prSet presAssocID="{D2336154-C98E-49E1-885B-9E43EDDD05EB}" presName="spaceBetweenRectangles" presStyleCnt="0"/>
      <dgm:spPr/>
    </dgm:pt>
    <dgm:pt modelId="{6AF2782A-F5BF-4226-A7E3-5DF67AB54B13}" type="pres">
      <dgm:prSet presAssocID="{7A887C7D-7461-4DF0-B185-638792569810}" presName="parentLin" presStyleCnt="0"/>
      <dgm:spPr/>
    </dgm:pt>
    <dgm:pt modelId="{A33B1E7C-F8A0-4638-9A35-AAB28719BF56}" type="pres">
      <dgm:prSet presAssocID="{7A887C7D-7461-4DF0-B185-63879256981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4E7D552-5344-4BC3-818E-6B79751BB038}" type="pres">
      <dgm:prSet presAssocID="{7A887C7D-7461-4DF0-B185-63879256981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3F979-4F4A-45BD-B17C-906DC087D8E6}" type="pres">
      <dgm:prSet presAssocID="{7A887C7D-7461-4DF0-B185-638792569810}" presName="negativeSpace" presStyleCnt="0"/>
      <dgm:spPr/>
    </dgm:pt>
    <dgm:pt modelId="{84F42529-1D44-4414-9E2D-EF294A314DCB}" type="pres">
      <dgm:prSet presAssocID="{7A887C7D-7461-4DF0-B185-63879256981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75EB888-6189-4509-BF04-3EA0CB06E8FD}" type="presOf" srcId="{C037AA02-C3E0-4D52-B4DE-E114CCB2A80C}" destId="{56F84DBE-E6E9-42A2-A363-3CF2E8DD12EC}" srcOrd="0" destOrd="0" presId="urn:microsoft.com/office/officeart/2005/8/layout/list1"/>
    <dgm:cxn modelId="{A277AEBC-6635-4D5B-A597-62302B47BC64}" srcId="{B8F9E939-EBB0-4EC9-B1D9-C93F72480A01}" destId="{C037AA02-C3E0-4D52-B4DE-E114CCB2A80C}" srcOrd="0" destOrd="0" parTransId="{4257623B-44EA-4D93-A4E2-FD2816386144}" sibTransId="{2C1B0CD5-6AB0-4AD7-88E7-31AD97FDC322}"/>
    <dgm:cxn modelId="{010B4B1F-4555-4FFF-B4D5-26461D0C6064}" type="presOf" srcId="{F41E6CD5-84E2-4F66-BE59-3DF7AF03FD25}" destId="{ADC33F2F-3D08-4C86-8299-938AFE17C68A}" srcOrd="1" destOrd="0" presId="urn:microsoft.com/office/officeart/2005/8/layout/list1"/>
    <dgm:cxn modelId="{5B5064AC-6BA8-4C17-A67D-E5F5214F98C1}" srcId="{B8F9E939-EBB0-4EC9-B1D9-C93F72480A01}" destId="{12E61DAA-38AA-4432-8FC9-62B43AEA3A05}" srcOrd="1" destOrd="0" parTransId="{A265BC31-8613-46D9-9364-C69A13B5A5B1}" sibTransId="{F74A8B1A-943E-4BBF-8BE7-FD52C4F7AC49}"/>
    <dgm:cxn modelId="{95DB153C-A7D1-4FCF-8EB9-DAC1A0431E30}" srcId="{B8F9E939-EBB0-4EC9-B1D9-C93F72480A01}" destId="{7A887C7D-7461-4DF0-B185-638792569810}" srcOrd="4" destOrd="0" parTransId="{C1CDA4F8-8EB4-40BE-A3BC-923579E97A19}" sibTransId="{1EEF9D53-4A4F-4F52-BB9F-19A85939DCCD}"/>
    <dgm:cxn modelId="{118845E0-B52E-4E88-81FA-60ECBA442E40}" type="presOf" srcId="{12E61DAA-38AA-4432-8FC9-62B43AEA3A05}" destId="{AB70E87F-2DF2-4B89-9A84-D2C134B5B09D}" srcOrd="0" destOrd="0" presId="urn:microsoft.com/office/officeart/2005/8/layout/list1"/>
    <dgm:cxn modelId="{6CFFD909-D8DC-42A9-9BE3-63C05C029353}" type="presOf" srcId="{7A887C7D-7461-4DF0-B185-638792569810}" destId="{A33B1E7C-F8A0-4638-9A35-AAB28719BF56}" srcOrd="0" destOrd="0" presId="urn:microsoft.com/office/officeart/2005/8/layout/list1"/>
    <dgm:cxn modelId="{0145D53C-C6F5-49C0-AA3D-A492E2FF3C03}" type="presOf" srcId="{F41E6CD5-84E2-4F66-BE59-3DF7AF03FD25}" destId="{EF26BCCA-E1A1-492F-AC93-4C56C58FB7B6}" srcOrd="0" destOrd="0" presId="urn:microsoft.com/office/officeart/2005/8/layout/list1"/>
    <dgm:cxn modelId="{684196CA-7AE3-498D-8DB9-EC6E15B8E1FA}" srcId="{B8F9E939-EBB0-4EC9-B1D9-C93F72480A01}" destId="{F41E6CD5-84E2-4F66-BE59-3DF7AF03FD25}" srcOrd="3" destOrd="0" parTransId="{EB147DA4-7E22-4420-9B97-0BE51F55F992}" sibTransId="{D2336154-C98E-49E1-885B-9E43EDDD05EB}"/>
    <dgm:cxn modelId="{9C98A89E-D7B6-41A0-9F2A-F14C262287B3}" type="presOf" srcId="{D6D568A2-9AC9-4B80-A2A7-AD8823041AE0}" destId="{761EBD16-3344-4617-AD11-E488B17209B5}" srcOrd="1" destOrd="0" presId="urn:microsoft.com/office/officeart/2005/8/layout/list1"/>
    <dgm:cxn modelId="{3E3FD439-B5AE-4DD0-AA25-B7EE8E6658D2}" type="presOf" srcId="{D6D568A2-9AC9-4B80-A2A7-AD8823041AE0}" destId="{A5164731-163E-4E9B-8333-F2FF9FE54DD4}" srcOrd="0" destOrd="0" presId="urn:microsoft.com/office/officeart/2005/8/layout/list1"/>
    <dgm:cxn modelId="{6FCE5045-B9EC-4D89-ADA6-1CDCAD953CF3}" type="presOf" srcId="{12E61DAA-38AA-4432-8FC9-62B43AEA3A05}" destId="{8C73DAA0-27EB-4038-832F-DDEEC9845CC7}" srcOrd="1" destOrd="0" presId="urn:microsoft.com/office/officeart/2005/8/layout/list1"/>
    <dgm:cxn modelId="{114F1875-8A2C-4814-9DA6-18DF32EA9DEC}" type="presOf" srcId="{B8F9E939-EBB0-4EC9-B1D9-C93F72480A01}" destId="{191FB783-D9BB-4DF4-8A33-DE229C754E3D}" srcOrd="0" destOrd="0" presId="urn:microsoft.com/office/officeart/2005/8/layout/list1"/>
    <dgm:cxn modelId="{1F4B9E19-1296-44E6-8826-313B2039D696}" type="presOf" srcId="{C037AA02-C3E0-4D52-B4DE-E114CCB2A80C}" destId="{1640DC48-E907-43C6-92B5-32416E8342F9}" srcOrd="1" destOrd="0" presId="urn:microsoft.com/office/officeart/2005/8/layout/list1"/>
    <dgm:cxn modelId="{60E0BAF8-B8DE-4D4D-8B3D-667E9169C421}" type="presOf" srcId="{7A887C7D-7461-4DF0-B185-638792569810}" destId="{D4E7D552-5344-4BC3-818E-6B79751BB038}" srcOrd="1" destOrd="0" presId="urn:microsoft.com/office/officeart/2005/8/layout/list1"/>
    <dgm:cxn modelId="{A153A7F2-027F-4235-A477-99E2B08C5CF1}" srcId="{B8F9E939-EBB0-4EC9-B1D9-C93F72480A01}" destId="{D6D568A2-9AC9-4B80-A2A7-AD8823041AE0}" srcOrd="2" destOrd="0" parTransId="{8696D725-258E-44B3-A84E-6751C13ACD16}" sibTransId="{A026BE00-99C6-42CB-8E4E-77158603E759}"/>
    <dgm:cxn modelId="{6729E458-6A63-451B-873F-147CDE98B8F9}" type="presParOf" srcId="{191FB783-D9BB-4DF4-8A33-DE229C754E3D}" destId="{38731AA3-01AD-47D2-8A1A-687DA2B6CF8F}" srcOrd="0" destOrd="0" presId="urn:microsoft.com/office/officeart/2005/8/layout/list1"/>
    <dgm:cxn modelId="{052F7CD0-1456-4229-8ECD-A92C80C7A5B4}" type="presParOf" srcId="{38731AA3-01AD-47D2-8A1A-687DA2B6CF8F}" destId="{56F84DBE-E6E9-42A2-A363-3CF2E8DD12EC}" srcOrd="0" destOrd="0" presId="urn:microsoft.com/office/officeart/2005/8/layout/list1"/>
    <dgm:cxn modelId="{742F79EF-A614-470E-9F71-6A47D385E722}" type="presParOf" srcId="{38731AA3-01AD-47D2-8A1A-687DA2B6CF8F}" destId="{1640DC48-E907-43C6-92B5-32416E8342F9}" srcOrd="1" destOrd="0" presId="urn:microsoft.com/office/officeart/2005/8/layout/list1"/>
    <dgm:cxn modelId="{6ED1F9EF-33A8-4523-8826-2F6E44D40CD0}" type="presParOf" srcId="{191FB783-D9BB-4DF4-8A33-DE229C754E3D}" destId="{F6DD6DA6-11C8-4751-B01F-6A47D626E16A}" srcOrd="1" destOrd="0" presId="urn:microsoft.com/office/officeart/2005/8/layout/list1"/>
    <dgm:cxn modelId="{C94648DC-CAFB-4B0C-BCEB-34A460ED2BB3}" type="presParOf" srcId="{191FB783-D9BB-4DF4-8A33-DE229C754E3D}" destId="{16206D53-80C9-4971-85BE-DF33D6A2E544}" srcOrd="2" destOrd="0" presId="urn:microsoft.com/office/officeart/2005/8/layout/list1"/>
    <dgm:cxn modelId="{3AA54EA4-AB0B-45B1-B6B2-74609310FF39}" type="presParOf" srcId="{191FB783-D9BB-4DF4-8A33-DE229C754E3D}" destId="{98A765E6-0EA1-4A03-A5B8-866CB23C8FB4}" srcOrd="3" destOrd="0" presId="urn:microsoft.com/office/officeart/2005/8/layout/list1"/>
    <dgm:cxn modelId="{B017BF46-AACD-471D-B491-8539CCB2487B}" type="presParOf" srcId="{191FB783-D9BB-4DF4-8A33-DE229C754E3D}" destId="{26E14CE9-F242-45B4-95CC-D7DE1194EF69}" srcOrd="4" destOrd="0" presId="urn:microsoft.com/office/officeart/2005/8/layout/list1"/>
    <dgm:cxn modelId="{96D1EDBF-949D-480D-ABAA-657852E7A270}" type="presParOf" srcId="{26E14CE9-F242-45B4-95CC-D7DE1194EF69}" destId="{AB70E87F-2DF2-4B89-9A84-D2C134B5B09D}" srcOrd="0" destOrd="0" presId="urn:microsoft.com/office/officeart/2005/8/layout/list1"/>
    <dgm:cxn modelId="{2009F170-859B-4EB0-B9FD-1F49BBD7DBFD}" type="presParOf" srcId="{26E14CE9-F242-45B4-95CC-D7DE1194EF69}" destId="{8C73DAA0-27EB-4038-832F-DDEEC9845CC7}" srcOrd="1" destOrd="0" presId="urn:microsoft.com/office/officeart/2005/8/layout/list1"/>
    <dgm:cxn modelId="{5676B9C2-CB08-4BD0-B7DC-191A9BAA2FCA}" type="presParOf" srcId="{191FB783-D9BB-4DF4-8A33-DE229C754E3D}" destId="{E4D01592-4748-4B32-BA82-96AA78D5501D}" srcOrd="5" destOrd="0" presId="urn:microsoft.com/office/officeart/2005/8/layout/list1"/>
    <dgm:cxn modelId="{E3C7C864-2F77-4987-A0AE-3BCCDCBA2E2E}" type="presParOf" srcId="{191FB783-D9BB-4DF4-8A33-DE229C754E3D}" destId="{DB361EDD-91F1-4AB9-9C6B-5A478145A19A}" srcOrd="6" destOrd="0" presId="urn:microsoft.com/office/officeart/2005/8/layout/list1"/>
    <dgm:cxn modelId="{EE60172D-FE59-403D-B0CC-E3D518E33E10}" type="presParOf" srcId="{191FB783-D9BB-4DF4-8A33-DE229C754E3D}" destId="{1102B190-296C-4F27-B652-AE32EEBFBA84}" srcOrd="7" destOrd="0" presId="urn:microsoft.com/office/officeart/2005/8/layout/list1"/>
    <dgm:cxn modelId="{3C94D3B2-322D-452F-A05E-8ECF12A8368C}" type="presParOf" srcId="{191FB783-D9BB-4DF4-8A33-DE229C754E3D}" destId="{66FC52FE-47E4-499F-9D8B-2ACFF004B445}" srcOrd="8" destOrd="0" presId="urn:microsoft.com/office/officeart/2005/8/layout/list1"/>
    <dgm:cxn modelId="{FDB4B324-1D3C-4C8E-B91A-E7668114EFF6}" type="presParOf" srcId="{66FC52FE-47E4-499F-9D8B-2ACFF004B445}" destId="{A5164731-163E-4E9B-8333-F2FF9FE54DD4}" srcOrd="0" destOrd="0" presId="urn:microsoft.com/office/officeart/2005/8/layout/list1"/>
    <dgm:cxn modelId="{3FFADA64-F8EB-4823-BC5C-64E2029CF1BD}" type="presParOf" srcId="{66FC52FE-47E4-499F-9D8B-2ACFF004B445}" destId="{761EBD16-3344-4617-AD11-E488B17209B5}" srcOrd="1" destOrd="0" presId="urn:microsoft.com/office/officeart/2005/8/layout/list1"/>
    <dgm:cxn modelId="{6D6F91F7-714B-4FCE-9901-89C7DBAEC1DD}" type="presParOf" srcId="{191FB783-D9BB-4DF4-8A33-DE229C754E3D}" destId="{338AC3E7-FBC6-4262-80F1-002A829011FE}" srcOrd="9" destOrd="0" presId="urn:microsoft.com/office/officeart/2005/8/layout/list1"/>
    <dgm:cxn modelId="{B3ACA61A-B526-4C29-BC22-4880FB576893}" type="presParOf" srcId="{191FB783-D9BB-4DF4-8A33-DE229C754E3D}" destId="{700CD14F-705E-47A5-8EF5-019AEFAEC4B1}" srcOrd="10" destOrd="0" presId="urn:microsoft.com/office/officeart/2005/8/layout/list1"/>
    <dgm:cxn modelId="{690EFA98-32DE-4376-A080-570899C27E8F}" type="presParOf" srcId="{191FB783-D9BB-4DF4-8A33-DE229C754E3D}" destId="{966EFA84-5496-4415-8650-1F6CB544C7B4}" srcOrd="11" destOrd="0" presId="urn:microsoft.com/office/officeart/2005/8/layout/list1"/>
    <dgm:cxn modelId="{69D1FC31-90A0-415B-99FB-3891C84661E2}" type="presParOf" srcId="{191FB783-D9BB-4DF4-8A33-DE229C754E3D}" destId="{0D7965AA-7742-45EF-99BC-DE5D40AD83F6}" srcOrd="12" destOrd="0" presId="urn:microsoft.com/office/officeart/2005/8/layout/list1"/>
    <dgm:cxn modelId="{8171183B-EDA3-44A7-86DE-1148ACE3274F}" type="presParOf" srcId="{0D7965AA-7742-45EF-99BC-DE5D40AD83F6}" destId="{EF26BCCA-E1A1-492F-AC93-4C56C58FB7B6}" srcOrd="0" destOrd="0" presId="urn:microsoft.com/office/officeart/2005/8/layout/list1"/>
    <dgm:cxn modelId="{58FACC40-8EA1-47C3-9FFD-FC6672A11CF6}" type="presParOf" srcId="{0D7965AA-7742-45EF-99BC-DE5D40AD83F6}" destId="{ADC33F2F-3D08-4C86-8299-938AFE17C68A}" srcOrd="1" destOrd="0" presId="urn:microsoft.com/office/officeart/2005/8/layout/list1"/>
    <dgm:cxn modelId="{A733B30E-315F-42A2-8FAC-A33B91A096E2}" type="presParOf" srcId="{191FB783-D9BB-4DF4-8A33-DE229C754E3D}" destId="{58118AF0-BE9B-48CC-9714-F5E1A34263A6}" srcOrd="13" destOrd="0" presId="urn:microsoft.com/office/officeart/2005/8/layout/list1"/>
    <dgm:cxn modelId="{A88BCF0F-D0B9-4E88-B982-6FBB56EC3229}" type="presParOf" srcId="{191FB783-D9BB-4DF4-8A33-DE229C754E3D}" destId="{B3CB241B-0FDC-407A-B282-7F9937FE490B}" srcOrd="14" destOrd="0" presId="urn:microsoft.com/office/officeart/2005/8/layout/list1"/>
    <dgm:cxn modelId="{6B5E397A-E7D4-440E-870F-F384330273A9}" type="presParOf" srcId="{191FB783-D9BB-4DF4-8A33-DE229C754E3D}" destId="{B4A9FAA8-477C-4025-82AC-91A272B05C8F}" srcOrd="15" destOrd="0" presId="urn:microsoft.com/office/officeart/2005/8/layout/list1"/>
    <dgm:cxn modelId="{0B4556AB-B0C8-458E-A40B-ED9ACA2FF70A}" type="presParOf" srcId="{191FB783-D9BB-4DF4-8A33-DE229C754E3D}" destId="{6AF2782A-F5BF-4226-A7E3-5DF67AB54B13}" srcOrd="16" destOrd="0" presId="urn:microsoft.com/office/officeart/2005/8/layout/list1"/>
    <dgm:cxn modelId="{A377004E-3810-4596-8503-FD09BCC3FE91}" type="presParOf" srcId="{6AF2782A-F5BF-4226-A7E3-5DF67AB54B13}" destId="{A33B1E7C-F8A0-4638-9A35-AAB28719BF56}" srcOrd="0" destOrd="0" presId="urn:microsoft.com/office/officeart/2005/8/layout/list1"/>
    <dgm:cxn modelId="{6C052A66-ED74-4BFC-9455-E7FB5F3064CB}" type="presParOf" srcId="{6AF2782A-F5BF-4226-A7E3-5DF67AB54B13}" destId="{D4E7D552-5344-4BC3-818E-6B79751BB038}" srcOrd="1" destOrd="0" presId="urn:microsoft.com/office/officeart/2005/8/layout/list1"/>
    <dgm:cxn modelId="{FA6140AC-133A-4390-8800-CACD389B4018}" type="presParOf" srcId="{191FB783-D9BB-4DF4-8A33-DE229C754E3D}" destId="{9CA3F979-4F4A-45BD-B17C-906DC087D8E6}" srcOrd="17" destOrd="0" presId="urn:microsoft.com/office/officeart/2005/8/layout/list1"/>
    <dgm:cxn modelId="{079138ED-C58C-4FC3-961C-39E6AC2B8F71}" type="presParOf" srcId="{191FB783-D9BB-4DF4-8A33-DE229C754E3D}" destId="{84F42529-1D44-4414-9E2D-EF294A314DCB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257738-02EB-4D93-AFE4-5179103E1129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029EE8-5F27-4263-99C4-8E50DE55556E}">
      <dgm:prSet phldrT="[Текст]" custT="1"/>
      <dgm:spPr/>
      <dgm:t>
        <a:bodyPr/>
        <a:lstStyle/>
        <a:p>
          <a:r>
            <a:rPr lang="ru-RU" sz="2600" b="1" dirty="0" smtClean="0">
              <a:latin typeface="Arial" pitchFamily="34" charset="0"/>
              <a:cs typeface="Arial" pitchFamily="34" charset="0"/>
            </a:rPr>
            <a:t>9166 (89,6 %)</a:t>
          </a:r>
          <a:endParaRPr lang="ru-RU" sz="2600" b="1" dirty="0">
            <a:latin typeface="Arial" pitchFamily="34" charset="0"/>
            <a:cs typeface="Arial" pitchFamily="34" charset="0"/>
          </a:endParaRPr>
        </a:p>
      </dgm:t>
    </dgm:pt>
    <dgm:pt modelId="{5B10C85C-5F47-4BB7-831A-1898F96F124A}" type="parTrans" cxnId="{FE0EEE82-A92D-44B0-93A2-E1692882E3FB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2EABE09E-5B2F-4223-BADD-62D173EBB0ED}" type="sibTrans" cxnId="{FE0EEE82-A92D-44B0-93A2-E1692882E3FB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5FC4C1D9-3137-4BFF-91E9-5BA5F1B658D0}">
      <dgm:prSet phldrT="[Текст]" custT="1"/>
      <dgm:spPr/>
      <dgm:t>
        <a:bodyPr/>
        <a:lstStyle/>
        <a:p>
          <a:r>
            <a:rPr lang="ru-RU" sz="1500" b="1" dirty="0" smtClean="0">
              <a:latin typeface="Arial" pitchFamily="34" charset="0"/>
              <a:cs typeface="Arial" pitchFamily="34" charset="0"/>
            </a:rPr>
            <a:t>в отделениях социального обслуживания на дому</a:t>
          </a:r>
          <a:endParaRPr lang="ru-RU" sz="1500" b="1" dirty="0">
            <a:latin typeface="Arial" pitchFamily="34" charset="0"/>
            <a:cs typeface="Arial" pitchFamily="34" charset="0"/>
          </a:endParaRPr>
        </a:p>
      </dgm:t>
    </dgm:pt>
    <dgm:pt modelId="{A2613C73-A6B2-41BD-B0B2-AE693B965325}" type="parTrans" cxnId="{CCB5F596-5F4F-492E-9461-7C8799FFD064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75BF8FC9-2AD9-4E09-97D4-13D24D6CD32B}" type="sibTrans" cxnId="{CCB5F596-5F4F-492E-9461-7C8799FFD064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97DA9156-E5CF-4B73-9A15-6F301C659CD7}">
      <dgm:prSet phldrT="[Текст]" custT="1"/>
      <dgm:spPr/>
      <dgm:t>
        <a:bodyPr/>
        <a:lstStyle/>
        <a:p>
          <a:r>
            <a:rPr lang="ru-RU" sz="2600" b="1" dirty="0" smtClean="0">
              <a:latin typeface="Arial" pitchFamily="34" charset="0"/>
              <a:cs typeface="Arial" pitchFamily="34" charset="0"/>
            </a:rPr>
            <a:t>441 </a:t>
          </a:r>
          <a:r>
            <a:rPr lang="ru-RU" sz="2600" b="1" dirty="0" smtClean="0">
              <a:latin typeface="Arial" pitchFamily="34" charset="0"/>
              <a:cs typeface="Arial" pitchFamily="34" charset="0"/>
            </a:rPr>
            <a:t>                (4,3 %)</a:t>
          </a:r>
          <a:endParaRPr lang="ru-RU" sz="2600" b="1" dirty="0">
            <a:latin typeface="Arial" pitchFamily="34" charset="0"/>
            <a:cs typeface="Arial" pitchFamily="34" charset="0"/>
          </a:endParaRPr>
        </a:p>
      </dgm:t>
    </dgm:pt>
    <dgm:pt modelId="{A3F955EA-6D12-4A8B-802D-39BD0BBC523E}" type="parTrans" cxnId="{41696CFB-A7FD-41F0-AD8B-E13F4C2BCC94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758F448C-A4B5-405E-A7F0-A4A40EBB01FF}" type="sibTrans" cxnId="{41696CFB-A7FD-41F0-AD8B-E13F4C2BCC94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60EFFA44-7267-4FEB-98E1-1D7064DC0834}">
      <dgm:prSet phldrT="[Текст]" custT="1"/>
      <dgm:spPr/>
      <dgm:t>
        <a:bodyPr/>
        <a:lstStyle/>
        <a:p>
          <a:r>
            <a:rPr lang="ru-RU" sz="15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в отделениях срочного социального обслуживания и организационного обеспечения</a:t>
          </a:r>
          <a:endParaRPr lang="ru-RU" sz="1500" b="1" dirty="0">
            <a:latin typeface="Arial" pitchFamily="34" charset="0"/>
            <a:cs typeface="Arial" pitchFamily="34" charset="0"/>
          </a:endParaRPr>
        </a:p>
      </dgm:t>
    </dgm:pt>
    <dgm:pt modelId="{0512D465-8132-424A-8293-579180270DDB}" type="parTrans" cxnId="{30CC044D-7240-4404-B5C6-E3E602B05913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20AA4174-B290-4986-A22D-1167FE58B2AF}" type="sibTrans" cxnId="{30CC044D-7240-4404-B5C6-E3E602B05913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BA39A94B-74C6-4779-B39F-8303D61759AF}">
      <dgm:prSet phldrT="[Текст]" custT="1"/>
      <dgm:spPr/>
      <dgm:t>
        <a:bodyPr/>
        <a:lstStyle/>
        <a:p>
          <a:r>
            <a:rPr lang="ru-RU" sz="2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338              (</a:t>
          </a:r>
          <a:r>
            <a:rPr lang="ru-RU" sz="2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3,3 %)</a:t>
          </a:r>
          <a:endParaRPr lang="ru-RU" sz="2600" b="1" dirty="0">
            <a:latin typeface="Arial" pitchFamily="34" charset="0"/>
            <a:cs typeface="Arial" pitchFamily="34" charset="0"/>
          </a:endParaRPr>
        </a:p>
      </dgm:t>
    </dgm:pt>
    <dgm:pt modelId="{CAFDC08C-21FD-4ED0-B19D-32790A5831AA}" type="parTrans" cxnId="{F2872775-28BB-4574-891B-1C4A62F5EF58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4758366E-7994-48CD-81ED-B08E4EBEB207}" type="sibTrans" cxnId="{F2872775-28BB-4574-891B-1C4A62F5EF58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8B7D649F-A41D-48A3-9FB7-3DE375B2FDD8}">
      <dgm:prSet phldrT="[Текст]" custT="1"/>
      <dgm:spPr/>
      <dgm:t>
        <a:bodyPr/>
        <a:lstStyle/>
        <a:p>
          <a:r>
            <a:rPr lang="ru-RU" sz="15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в отделениях профилактики безнадзорности и семейного неблагополучия</a:t>
          </a:r>
          <a:endParaRPr lang="ru-RU" sz="1500" b="1" dirty="0">
            <a:latin typeface="Arial" pitchFamily="34" charset="0"/>
            <a:cs typeface="Arial" pitchFamily="34" charset="0"/>
          </a:endParaRPr>
        </a:p>
      </dgm:t>
    </dgm:pt>
    <dgm:pt modelId="{CEA4CE8D-3226-427E-BBA4-41C57915BCD4}" type="parTrans" cxnId="{EFB6CBA9-9694-487D-AACA-92FFDB1EC98D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8D42E37E-BB2B-4C14-8F13-E53DC1E3D323}" type="sibTrans" cxnId="{EFB6CBA9-9694-487D-AACA-92FFDB1EC98D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163D649A-E3A5-4F07-86D8-A0B21D15C0D3}">
      <dgm:prSet custT="1"/>
      <dgm:spPr/>
      <dgm:t>
        <a:bodyPr/>
        <a:lstStyle/>
        <a:p>
          <a:r>
            <a:rPr lang="ru-RU" sz="2600" b="1" dirty="0" smtClean="0">
              <a:latin typeface="Arial" pitchFamily="34" charset="0"/>
              <a:cs typeface="Arial" pitchFamily="34" charset="0"/>
            </a:rPr>
            <a:t>280                 (</a:t>
          </a:r>
          <a:r>
            <a:rPr lang="ru-RU" sz="2600" b="1" dirty="0" smtClean="0">
              <a:latin typeface="Arial" pitchFamily="34" charset="0"/>
              <a:cs typeface="Arial" pitchFamily="34" charset="0"/>
            </a:rPr>
            <a:t>2,8 %)</a:t>
          </a:r>
          <a:endParaRPr lang="ru-RU" sz="2600" b="1" dirty="0">
            <a:latin typeface="Arial" pitchFamily="34" charset="0"/>
            <a:cs typeface="Arial" pitchFamily="34" charset="0"/>
          </a:endParaRPr>
        </a:p>
      </dgm:t>
    </dgm:pt>
    <dgm:pt modelId="{92FFB425-E279-4140-AC11-25AC467E12B0}" type="parTrans" cxnId="{705C1490-96BA-4124-8FD3-FB791FA34588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0895F968-0939-4695-99F7-D189CBEEE57D}" type="sibTrans" cxnId="{705C1490-96BA-4124-8FD3-FB791FA34588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A87D8F10-264F-486A-8415-94FCB80C6CCA}">
      <dgm:prSet custT="1"/>
      <dgm:spPr/>
      <dgm:t>
        <a:bodyPr/>
        <a:lstStyle/>
        <a:p>
          <a:r>
            <a:rPr lang="ru-RU" sz="15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в отделениях социальной реабилитации инвалидов</a:t>
          </a:r>
          <a:endParaRPr lang="ru-RU" sz="1500" b="1" dirty="0">
            <a:latin typeface="Arial" pitchFamily="34" charset="0"/>
            <a:cs typeface="Arial" pitchFamily="34" charset="0"/>
          </a:endParaRPr>
        </a:p>
      </dgm:t>
    </dgm:pt>
    <dgm:pt modelId="{82285232-672A-4CBD-B519-AA4869D578BE}" type="parTrans" cxnId="{220C2275-6F05-459E-88E6-B12C7FB69410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6C857C30-D056-4631-AD21-4BF35910DBCD}" type="sibTrans" cxnId="{220C2275-6F05-459E-88E6-B12C7FB69410}">
      <dgm:prSet/>
      <dgm:spPr/>
      <dgm:t>
        <a:bodyPr/>
        <a:lstStyle/>
        <a:p>
          <a:endParaRPr lang="ru-RU" sz="1500" b="1">
            <a:latin typeface="Arial" pitchFamily="34" charset="0"/>
            <a:cs typeface="Arial" pitchFamily="34" charset="0"/>
          </a:endParaRPr>
        </a:p>
      </dgm:t>
    </dgm:pt>
    <dgm:pt modelId="{8C586492-119F-41B3-9D41-4E8BE4863D24}" type="pres">
      <dgm:prSet presAssocID="{C2257738-02EB-4D93-AFE4-5179103E11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9B276-5AAE-45CB-A2EC-BB2ECA1BDC87}" type="pres">
      <dgm:prSet presAssocID="{58029EE8-5F27-4263-99C4-8E50DE55556E}" presName="composite" presStyleCnt="0"/>
      <dgm:spPr/>
    </dgm:pt>
    <dgm:pt modelId="{7EE0CC13-2352-4CEB-86B5-F0C67C5B8726}" type="pres">
      <dgm:prSet presAssocID="{58029EE8-5F27-4263-99C4-8E50DE55556E}" presName="parTx" presStyleLbl="alignNode1" presStyleIdx="0" presStyleCnt="4" custLinFactNeighborX="-1230" custLinFactNeighborY="-11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318FA-21E6-4C53-9263-4A5AFB33B429}" type="pres">
      <dgm:prSet presAssocID="{58029EE8-5F27-4263-99C4-8E50DE55556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FCF7B-67B0-4B59-BBAA-6FFD9328D517}" type="pres">
      <dgm:prSet presAssocID="{2EABE09E-5B2F-4223-BADD-62D173EBB0ED}" presName="space" presStyleCnt="0"/>
      <dgm:spPr/>
    </dgm:pt>
    <dgm:pt modelId="{77D5DB18-9045-44D5-9E28-C1AF6E3CD9F1}" type="pres">
      <dgm:prSet presAssocID="{97DA9156-E5CF-4B73-9A15-6F301C659CD7}" presName="composite" presStyleCnt="0"/>
      <dgm:spPr/>
    </dgm:pt>
    <dgm:pt modelId="{6C9F24FA-D8F6-4420-A4FA-D484D02EC8DE}" type="pres">
      <dgm:prSet presAssocID="{97DA9156-E5CF-4B73-9A15-6F301C659CD7}" presName="parTx" presStyleLbl="alignNode1" presStyleIdx="1" presStyleCnt="4" custLinFactNeighborX="-1230" custLinFactNeighborY="-11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CAA01-FE02-476D-96B8-F95D37493DA4}" type="pres">
      <dgm:prSet presAssocID="{97DA9156-E5CF-4B73-9A15-6F301C659CD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D64F3-463D-45E2-BC00-CB95360F972F}" type="pres">
      <dgm:prSet presAssocID="{758F448C-A4B5-405E-A7F0-A4A40EBB01FF}" presName="space" presStyleCnt="0"/>
      <dgm:spPr/>
    </dgm:pt>
    <dgm:pt modelId="{33A7C7E9-DD75-4AC8-B51C-A29FC271E21D}" type="pres">
      <dgm:prSet presAssocID="{BA39A94B-74C6-4779-B39F-8303D61759AF}" presName="composite" presStyleCnt="0"/>
      <dgm:spPr/>
    </dgm:pt>
    <dgm:pt modelId="{90CE81A7-C55E-49F0-9896-9900795F1950}" type="pres">
      <dgm:prSet presAssocID="{BA39A94B-74C6-4779-B39F-8303D61759AF}" presName="parTx" presStyleLbl="alignNode1" presStyleIdx="2" presStyleCnt="4" custLinFactNeighborX="-1230" custLinFactNeighborY="-11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60BA2-4842-4D7F-BC48-EFEFA85DF6D8}" type="pres">
      <dgm:prSet presAssocID="{BA39A94B-74C6-4779-B39F-8303D61759A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EA928-0EA7-4839-B0DF-ED10F21A0552}" type="pres">
      <dgm:prSet presAssocID="{4758366E-7994-48CD-81ED-B08E4EBEB207}" presName="space" presStyleCnt="0"/>
      <dgm:spPr/>
    </dgm:pt>
    <dgm:pt modelId="{BE59F83A-3D27-4DC6-A434-F62D683EC8FD}" type="pres">
      <dgm:prSet presAssocID="{163D649A-E3A5-4F07-86D8-A0B21D15C0D3}" presName="composite" presStyleCnt="0"/>
      <dgm:spPr/>
    </dgm:pt>
    <dgm:pt modelId="{F64412D2-5D27-46D0-B57B-59F301623A86}" type="pres">
      <dgm:prSet presAssocID="{163D649A-E3A5-4F07-86D8-A0B21D15C0D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4455B-1633-49D3-B137-635D5C94F931}" type="pres">
      <dgm:prSet presAssocID="{163D649A-E3A5-4F07-86D8-A0B21D15C0D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0FA034-DB30-4745-B5E8-E1F14722F935}" type="presOf" srcId="{C2257738-02EB-4D93-AFE4-5179103E1129}" destId="{8C586492-119F-41B3-9D41-4E8BE4863D24}" srcOrd="0" destOrd="0" presId="urn:microsoft.com/office/officeart/2005/8/layout/hList1"/>
    <dgm:cxn modelId="{F2872775-28BB-4574-891B-1C4A62F5EF58}" srcId="{C2257738-02EB-4D93-AFE4-5179103E1129}" destId="{BA39A94B-74C6-4779-B39F-8303D61759AF}" srcOrd="2" destOrd="0" parTransId="{CAFDC08C-21FD-4ED0-B19D-32790A5831AA}" sibTransId="{4758366E-7994-48CD-81ED-B08E4EBEB207}"/>
    <dgm:cxn modelId="{30CC044D-7240-4404-B5C6-E3E602B05913}" srcId="{97DA9156-E5CF-4B73-9A15-6F301C659CD7}" destId="{60EFFA44-7267-4FEB-98E1-1D7064DC0834}" srcOrd="0" destOrd="0" parTransId="{0512D465-8132-424A-8293-579180270DDB}" sibTransId="{20AA4174-B290-4986-A22D-1167FE58B2AF}"/>
    <dgm:cxn modelId="{6D938D9D-7DB8-455F-A4E7-C7BAD6DD5414}" type="presOf" srcId="{BA39A94B-74C6-4779-B39F-8303D61759AF}" destId="{90CE81A7-C55E-49F0-9896-9900795F1950}" srcOrd="0" destOrd="0" presId="urn:microsoft.com/office/officeart/2005/8/layout/hList1"/>
    <dgm:cxn modelId="{705C1490-96BA-4124-8FD3-FB791FA34588}" srcId="{C2257738-02EB-4D93-AFE4-5179103E1129}" destId="{163D649A-E3A5-4F07-86D8-A0B21D15C0D3}" srcOrd="3" destOrd="0" parTransId="{92FFB425-E279-4140-AC11-25AC467E12B0}" sibTransId="{0895F968-0939-4695-99F7-D189CBEEE57D}"/>
    <dgm:cxn modelId="{CCB5F596-5F4F-492E-9461-7C8799FFD064}" srcId="{58029EE8-5F27-4263-99C4-8E50DE55556E}" destId="{5FC4C1D9-3137-4BFF-91E9-5BA5F1B658D0}" srcOrd="0" destOrd="0" parTransId="{A2613C73-A6B2-41BD-B0B2-AE693B965325}" sibTransId="{75BF8FC9-2AD9-4E09-97D4-13D24D6CD32B}"/>
    <dgm:cxn modelId="{FE0EEE82-A92D-44B0-93A2-E1692882E3FB}" srcId="{C2257738-02EB-4D93-AFE4-5179103E1129}" destId="{58029EE8-5F27-4263-99C4-8E50DE55556E}" srcOrd="0" destOrd="0" parTransId="{5B10C85C-5F47-4BB7-831A-1898F96F124A}" sibTransId="{2EABE09E-5B2F-4223-BADD-62D173EBB0ED}"/>
    <dgm:cxn modelId="{E73DABA3-D29A-4EE0-A145-459ED5030E1E}" type="presOf" srcId="{8B7D649F-A41D-48A3-9FB7-3DE375B2FDD8}" destId="{AC660BA2-4842-4D7F-BC48-EFEFA85DF6D8}" srcOrd="0" destOrd="0" presId="urn:microsoft.com/office/officeart/2005/8/layout/hList1"/>
    <dgm:cxn modelId="{5CE9F16E-6373-4731-8CD6-BA85A7159C59}" type="presOf" srcId="{A87D8F10-264F-486A-8415-94FCB80C6CCA}" destId="{12C4455B-1633-49D3-B137-635D5C94F931}" srcOrd="0" destOrd="0" presId="urn:microsoft.com/office/officeart/2005/8/layout/hList1"/>
    <dgm:cxn modelId="{220C2275-6F05-459E-88E6-B12C7FB69410}" srcId="{163D649A-E3A5-4F07-86D8-A0B21D15C0D3}" destId="{A87D8F10-264F-486A-8415-94FCB80C6CCA}" srcOrd="0" destOrd="0" parTransId="{82285232-672A-4CBD-B519-AA4869D578BE}" sibTransId="{6C857C30-D056-4631-AD21-4BF35910DBCD}"/>
    <dgm:cxn modelId="{E115573C-D2BD-4917-BDEF-ACA882DBAB8C}" type="presOf" srcId="{97DA9156-E5CF-4B73-9A15-6F301C659CD7}" destId="{6C9F24FA-D8F6-4420-A4FA-D484D02EC8DE}" srcOrd="0" destOrd="0" presId="urn:microsoft.com/office/officeart/2005/8/layout/hList1"/>
    <dgm:cxn modelId="{C1E8694F-ABAE-4FB7-AFAC-5CA0DA928EB0}" type="presOf" srcId="{60EFFA44-7267-4FEB-98E1-1D7064DC0834}" destId="{9B3CAA01-FE02-476D-96B8-F95D37493DA4}" srcOrd="0" destOrd="0" presId="urn:microsoft.com/office/officeart/2005/8/layout/hList1"/>
    <dgm:cxn modelId="{D40FF0A2-A2AD-4F7C-9A81-F098263B1045}" type="presOf" srcId="{5FC4C1D9-3137-4BFF-91E9-5BA5F1B658D0}" destId="{0D2318FA-21E6-4C53-9263-4A5AFB33B429}" srcOrd="0" destOrd="0" presId="urn:microsoft.com/office/officeart/2005/8/layout/hList1"/>
    <dgm:cxn modelId="{EFB6CBA9-9694-487D-AACA-92FFDB1EC98D}" srcId="{BA39A94B-74C6-4779-B39F-8303D61759AF}" destId="{8B7D649F-A41D-48A3-9FB7-3DE375B2FDD8}" srcOrd="0" destOrd="0" parTransId="{CEA4CE8D-3226-427E-BBA4-41C57915BCD4}" sibTransId="{8D42E37E-BB2B-4C14-8F13-E53DC1E3D323}"/>
    <dgm:cxn modelId="{41696CFB-A7FD-41F0-AD8B-E13F4C2BCC94}" srcId="{C2257738-02EB-4D93-AFE4-5179103E1129}" destId="{97DA9156-E5CF-4B73-9A15-6F301C659CD7}" srcOrd="1" destOrd="0" parTransId="{A3F955EA-6D12-4A8B-802D-39BD0BBC523E}" sibTransId="{758F448C-A4B5-405E-A7F0-A4A40EBB01FF}"/>
    <dgm:cxn modelId="{EC789FB4-4244-496C-9720-EB1B64E5E445}" type="presOf" srcId="{163D649A-E3A5-4F07-86D8-A0B21D15C0D3}" destId="{F64412D2-5D27-46D0-B57B-59F301623A86}" srcOrd="0" destOrd="0" presId="urn:microsoft.com/office/officeart/2005/8/layout/hList1"/>
    <dgm:cxn modelId="{8F9933BB-F75D-4FDD-BCD9-70DC15A53AAF}" type="presOf" srcId="{58029EE8-5F27-4263-99C4-8E50DE55556E}" destId="{7EE0CC13-2352-4CEB-86B5-F0C67C5B8726}" srcOrd="0" destOrd="0" presId="urn:microsoft.com/office/officeart/2005/8/layout/hList1"/>
    <dgm:cxn modelId="{534DCF1A-29C5-4C29-BBFB-F156770A3D8A}" type="presParOf" srcId="{8C586492-119F-41B3-9D41-4E8BE4863D24}" destId="{4D59B276-5AAE-45CB-A2EC-BB2ECA1BDC87}" srcOrd="0" destOrd="0" presId="urn:microsoft.com/office/officeart/2005/8/layout/hList1"/>
    <dgm:cxn modelId="{27DAEA42-2299-4062-8651-84AA7E980030}" type="presParOf" srcId="{4D59B276-5AAE-45CB-A2EC-BB2ECA1BDC87}" destId="{7EE0CC13-2352-4CEB-86B5-F0C67C5B8726}" srcOrd="0" destOrd="0" presId="urn:microsoft.com/office/officeart/2005/8/layout/hList1"/>
    <dgm:cxn modelId="{78B391AF-7ADA-4744-92FC-6A2CAE45CA22}" type="presParOf" srcId="{4D59B276-5AAE-45CB-A2EC-BB2ECA1BDC87}" destId="{0D2318FA-21E6-4C53-9263-4A5AFB33B429}" srcOrd="1" destOrd="0" presId="urn:microsoft.com/office/officeart/2005/8/layout/hList1"/>
    <dgm:cxn modelId="{3E8F9D40-AFD6-4F6E-BACD-999B2914DAC0}" type="presParOf" srcId="{8C586492-119F-41B3-9D41-4E8BE4863D24}" destId="{1F0FCF7B-67B0-4B59-BBAA-6FFD9328D517}" srcOrd="1" destOrd="0" presId="urn:microsoft.com/office/officeart/2005/8/layout/hList1"/>
    <dgm:cxn modelId="{91AF147E-2FA6-4EC9-9B15-ECC9490851BE}" type="presParOf" srcId="{8C586492-119F-41B3-9D41-4E8BE4863D24}" destId="{77D5DB18-9045-44D5-9E28-C1AF6E3CD9F1}" srcOrd="2" destOrd="0" presId="urn:microsoft.com/office/officeart/2005/8/layout/hList1"/>
    <dgm:cxn modelId="{9D635FBE-506B-4D14-9F1F-8C7510A9D05B}" type="presParOf" srcId="{77D5DB18-9045-44D5-9E28-C1AF6E3CD9F1}" destId="{6C9F24FA-D8F6-4420-A4FA-D484D02EC8DE}" srcOrd="0" destOrd="0" presId="urn:microsoft.com/office/officeart/2005/8/layout/hList1"/>
    <dgm:cxn modelId="{2DF5BD83-A1D5-4D3E-948E-1D4599790E13}" type="presParOf" srcId="{77D5DB18-9045-44D5-9E28-C1AF6E3CD9F1}" destId="{9B3CAA01-FE02-476D-96B8-F95D37493DA4}" srcOrd="1" destOrd="0" presId="urn:microsoft.com/office/officeart/2005/8/layout/hList1"/>
    <dgm:cxn modelId="{FEF8AD47-9E29-4D8F-974D-BE8F2D67A6B5}" type="presParOf" srcId="{8C586492-119F-41B3-9D41-4E8BE4863D24}" destId="{19FD64F3-463D-45E2-BC00-CB95360F972F}" srcOrd="3" destOrd="0" presId="urn:microsoft.com/office/officeart/2005/8/layout/hList1"/>
    <dgm:cxn modelId="{9F59A26D-F447-40A2-A2EF-42DAEBA3C56F}" type="presParOf" srcId="{8C586492-119F-41B3-9D41-4E8BE4863D24}" destId="{33A7C7E9-DD75-4AC8-B51C-A29FC271E21D}" srcOrd="4" destOrd="0" presId="urn:microsoft.com/office/officeart/2005/8/layout/hList1"/>
    <dgm:cxn modelId="{B2862FC6-6993-4F57-9D7F-45B74139FB1F}" type="presParOf" srcId="{33A7C7E9-DD75-4AC8-B51C-A29FC271E21D}" destId="{90CE81A7-C55E-49F0-9896-9900795F1950}" srcOrd="0" destOrd="0" presId="urn:microsoft.com/office/officeart/2005/8/layout/hList1"/>
    <dgm:cxn modelId="{ECE8828E-9CD7-432B-BD9C-CADC429ED93B}" type="presParOf" srcId="{33A7C7E9-DD75-4AC8-B51C-A29FC271E21D}" destId="{AC660BA2-4842-4D7F-BC48-EFEFA85DF6D8}" srcOrd="1" destOrd="0" presId="urn:microsoft.com/office/officeart/2005/8/layout/hList1"/>
    <dgm:cxn modelId="{BF686732-A233-4D81-861F-A04C3FEBBFAC}" type="presParOf" srcId="{8C586492-119F-41B3-9D41-4E8BE4863D24}" destId="{9C7EA928-0EA7-4839-B0DF-ED10F21A0552}" srcOrd="5" destOrd="0" presId="urn:microsoft.com/office/officeart/2005/8/layout/hList1"/>
    <dgm:cxn modelId="{9C1C6A2F-4B53-4843-9528-FCF9A143B481}" type="presParOf" srcId="{8C586492-119F-41B3-9D41-4E8BE4863D24}" destId="{BE59F83A-3D27-4DC6-A434-F62D683EC8FD}" srcOrd="6" destOrd="0" presId="urn:microsoft.com/office/officeart/2005/8/layout/hList1"/>
    <dgm:cxn modelId="{AF5D4C7A-FA74-4535-9E1F-1DD03C3683F6}" type="presParOf" srcId="{BE59F83A-3D27-4DC6-A434-F62D683EC8FD}" destId="{F64412D2-5D27-46D0-B57B-59F301623A86}" srcOrd="0" destOrd="0" presId="urn:microsoft.com/office/officeart/2005/8/layout/hList1"/>
    <dgm:cxn modelId="{1FD418F9-BAD8-4983-A4F4-3668E6E071D1}" type="presParOf" srcId="{BE59F83A-3D27-4DC6-A434-F62D683EC8FD}" destId="{12C4455B-1633-49D3-B137-635D5C94F931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8EF8A-16A0-4001-82FF-8B137EA93535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011C5-49CB-46F5-8CCB-F7DA2FBD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16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0" r="3539"/>
          <a:stretch/>
        </p:blipFill>
        <p:spPr>
          <a:xfrm>
            <a:off x="2254147" y="85266"/>
            <a:ext cx="7243383" cy="464474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A6F4CF-1EED-44F0-AF03-9165F2BC6824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697A9-0B41-4AA1-A780-D6FE8BBE895E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203DE-F3BF-4264-B361-202BCBD18E5F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706A-B240-4BA1-B2E3-8483021AB267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C62D8-B3D6-4B4E-BAA7-32B3AC23E016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630-7062-4AB0-B230-43103B57CBED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98757-5E80-430E-8900-3920F01D34F1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CD7C2-4E55-4E83-B28B-2B2B95188A66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F632D-9B61-464B-8736-22DB38A398B9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11997E-439D-4736-B1CB-68D756A63796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41C080-EA6B-4BBA-AAEF-A6B295B0D6F5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bg2">
                <a:alpha val="47000"/>
              </a:schemeClr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4BE193-438D-441E-8882-CC73BD68280C}" type="datetime1">
              <a:rPr lang="ru-RU" smtClean="0"/>
              <a:pPr/>
              <a:t>13.12.2016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857892"/>
            <a:ext cx="5557822" cy="9286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Первый заместитель Министра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Добрых Сергей Владимирович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071678"/>
            <a:ext cx="79208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Об организации внутреннего контроля в учреждениях социального обслуживания Омской </a:t>
            </a:r>
            <a:r>
              <a:rPr lang="ru-RU" sz="3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области</a:t>
            </a:r>
          </a:p>
        </p:txBody>
      </p:sp>
      <p:pic>
        <p:nvPicPr>
          <p:cNvPr id="5" name="Рисунок 4" descr="герб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1088555" cy="95963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85918" y="260079"/>
            <a:ext cx="7143800" cy="8114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ru-RU" sz="2400" dirty="0" smtClean="0">
                <a:solidFill>
                  <a:srgbClr val="027C9A"/>
                </a:solidFill>
                <a:effectLst/>
                <a:latin typeface="Arial" pitchFamily="34" charset="0"/>
                <a:cs typeface="Arial" pitchFamily="34" charset="0"/>
              </a:rPr>
              <a:t>Министерство труда и социального развития</a:t>
            </a:r>
            <a:br>
              <a:rPr lang="ru-RU" sz="2400" dirty="0" smtClean="0">
                <a:solidFill>
                  <a:srgbClr val="027C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27C9A"/>
                </a:solidFill>
                <a:effectLst/>
                <a:latin typeface="Arial" pitchFamily="34" charset="0"/>
                <a:cs typeface="Arial" pitchFamily="34" charset="0"/>
              </a:rPr>
              <a:t>Омской области</a:t>
            </a:r>
            <a:endParaRPr lang="ru-RU" sz="2400" dirty="0">
              <a:solidFill>
                <a:srgbClr val="027C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8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0" r="16317"/>
          <a:stretch/>
        </p:blipFill>
        <p:spPr>
          <a:xfrm>
            <a:off x="2922658" y="0"/>
            <a:ext cx="6221342" cy="464474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4572000" y="5785324"/>
            <a:ext cx="5580112" cy="928670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818" y="3140968"/>
            <a:ext cx="5580112" cy="502346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370442"/>
            <a:ext cx="5580112" cy="486790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pic>
        <p:nvPicPr>
          <p:cNvPr id="8" name="Рисунок 7" descr="герб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539" y="181936"/>
            <a:ext cx="857255" cy="7557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5786" y="3693573"/>
            <a:ext cx="87154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самостоятельное выявление 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нарушений действующего законодательства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своевременное принятие мер по устранению нарушений и недопущению в дальнейшем</a:t>
            </a:r>
            <a:endParaRPr lang="ru-RU" sz="2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анализ причин, повлекших за собой нарушения</a:t>
            </a:r>
            <a:endParaRPr lang="ru-RU" sz="2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357167"/>
            <a:ext cx="68580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ВНУТРЕННЕГО КОНТРОЛЯ</a:t>
            </a:r>
          </a:p>
          <a:p>
            <a:pPr marL="285750" indent="-285750"/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3150871"/>
            <a:ext cx="72152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ЗАДАЧИ ВНУТРЕННЕГО КОНТРОЛЯ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502" y="5791818"/>
            <a:ext cx="5000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Положения о внутреннем контроле и планы мероприятий сформированы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каждом комплексном центре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1071546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Своевременное выявление и пресечение нарушений действующего законодательства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9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ерб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8" y="214290"/>
            <a:ext cx="857255" cy="75572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81935"/>
            <a:ext cx="6715140" cy="675297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44" y="250432"/>
            <a:ext cx="68580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УРОВНИ ВНУТРЕННЕГО КОНТРОЛЯ</a:t>
            </a:r>
          </a:p>
          <a:p>
            <a:pPr marL="285750" indent="-285750"/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500034" y="1071546"/>
          <a:ext cx="828680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317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1935"/>
            <a:ext cx="7072330" cy="675297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44" y="250432"/>
            <a:ext cx="68580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КОЛИЧЕСТВО ПРОВЕРОК В 2016 ГОДУ</a:t>
            </a:r>
          </a:p>
          <a:p>
            <a:pPr marL="285750" indent="-285750"/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929464"/>
            <a:ext cx="4071966" cy="677108"/>
          </a:xfrm>
          <a:prstGeom prst="rect">
            <a:avLst/>
          </a:prstGeom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kern="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10 225</a:t>
            </a:r>
            <a:endParaRPr lang="ru-RU" sz="3800" b="1" kern="0" dirty="0">
              <a:ln w="1905"/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179753" y="2893215"/>
            <a:ext cx="21352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5786" y="1858158"/>
            <a:ext cx="3714776" cy="923330"/>
          </a:xfrm>
          <a:prstGeom prst="rect">
            <a:avLst/>
          </a:prstGeom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kern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9 585 (94 %)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плановых проверок</a:t>
            </a:r>
            <a:endParaRPr lang="ru-RU" sz="2400" b="1" kern="0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1864652"/>
            <a:ext cx="3786214" cy="923330"/>
          </a:xfrm>
          <a:prstGeom prst="rect">
            <a:avLst/>
          </a:prstGeom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kern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640 (6 %)</a:t>
            </a:r>
            <a:r>
              <a:rPr lang="ru-RU" sz="2800" b="1" kern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внеплановых проверок</a:t>
            </a:r>
            <a:endParaRPr lang="ru-RU" sz="2400" b="1" kern="0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6108711" y="2892421"/>
            <a:ext cx="21352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86116" y="3001166"/>
            <a:ext cx="292895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608513" y="3178967"/>
            <a:ext cx="21352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179753" y="1678769"/>
            <a:ext cx="21352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108711" y="1677975"/>
            <a:ext cx="21352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Схема 26"/>
          <p:cNvGraphicFramePr/>
          <p:nvPr/>
        </p:nvGraphicFramePr>
        <p:xfrm>
          <a:off x="642910" y="3357562"/>
          <a:ext cx="821537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Рисунок 27" descr="герб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9586" y="142852"/>
            <a:ext cx="857255" cy="755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ерб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8" y="244383"/>
            <a:ext cx="857255" cy="75572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10497"/>
            <a:ext cx="7786710" cy="1246801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714356"/>
            <a:ext cx="7929618" cy="672067"/>
          </a:xfrm>
          <a:prstGeom prst="rect">
            <a:avLst/>
          </a:prstGeom>
          <a:noFill/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ru-RU" sz="2600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ВИДЫ НАРУШЕНИЙ, ВЫЯВЛЕННЫЕ ПО ИТОГАМ ВНУТРЕННЕГО КОНТРОЛЯ В 2016 </a:t>
            </a:r>
            <a:r>
              <a:rPr lang="ru-RU" sz="2600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ГОДУ</a:t>
            </a:r>
            <a:endParaRPr lang="ru-RU" sz="2600" dirty="0">
              <a:solidFill>
                <a:srgbClr val="0176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135729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979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0" r="16317"/>
          <a:stretch/>
        </p:blipFill>
        <p:spPr>
          <a:xfrm>
            <a:off x="5000660" y="3000372"/>
            <a:ext cx="4143372" cy="3093367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1438" y="142853"/>
            <a:ext cx="8715404" cy="1285883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32" y="685231"/>
            <a:ext cx="8143932" cy="672067"/>
          </a:xfrm>
          <a:prstGeom prst="rect">
            <a:avLst/>
          </a:prstGeom>
          <a:noFill/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ru-RU" sz="2600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ВИДЫ НАРУШЕНИЙ, ВЫЯВЛЕННЫЕ ОРГАНАМИ ПРОКУРАТУРЫ ПО ИТОГАМ ПРОВЕРОК КОМПЛЕКСНЫХ ЦЕНТРОВ В 2015 ГОДУ</a:t>
            </a:r>
            <a:endParaRPr lang="ru-RU" sz="2600" dirty="0">
              <a:solidFill>
                <a:srgbClr val="0176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герб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900" y="172945"/>
            <a:ext cx="857255" cy="7557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2844" y="1500174"/>
            <a:ext cx="9001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Нарушения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заключении договоров 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предоставлении социальных услуг</a:t>
            </a:r>
          </a:p>
          <a:p>
            <a:pPr marL="457200" indent="-457200"/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Взимание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платы с клиентов в нарушение установленных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тарифов</a:t>
            </a:r>
          </a:p>
          <a:p>
            <a:pPr marL="457200" indent="-457200"/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Нарушения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предоставлении срочных социальных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услуг</a:t>
            </a:r>
          </a:p>
          <a:p>
            <a:pPr marL="457200" indent="-457200"/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Нарушения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заполнении уведомлений о постановке на учет по обеспечению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ТСР</a:t>
            </a:r>
          </a:p>
          <a:p>
            <a:pPr marL="457200" indent="-457200"/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индивидуальных программах реабилитации детей-инвалидов информации об исполнении реабилитационных мероприятий, нарушение сроков  их проведения, отсутствие заключенных договоров с родителями детей-инвалидов 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другие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1935"/>
            <a:ext cx="7929586" cy="889611"/>
          </a:xfrm>
          <a:prstGeom prst="rect">
            <a:avLst/>
          </a:prstGeom>
          <a:gradFill flip="none" rotWithShape="1">
            <a:gsLst>
              <a:gs pos="0">
                <a:srgbClr val="B1C4D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06" y="357166"/>
            <a:ext cx="8786874" cy="672067"/>
          </a:xfrm>
          <a:prstGeom prst="rect">
            <a:avLst/>
          </a:prstGeom>
          <a:noFill/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ru-RU" sz="2600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ПЕРЕЧЕНЬ ПОРУЧЕНИЙ ПО ИТОГАМ </a:t>
            </a:r>
          </a:p>
          <a:p>
            <a:pPr algn="l"/>
            <a:r>
              <a:rPr lang="ru-RU" sz="2600" dirty="0" smtClean="0">
                <a:solidFill>
                  <a:srgbClr val="017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СОВЕЩАНИЯ 26 НОЯБРЯ 2016 ГОДА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8" y="1142984"/>
          <a:ext cx="9001156" cy="508567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16462"/>
                <a:gridCol w="7156683"/>
                <a:gridCol w="1328011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Перечень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поручений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Срок исполнения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57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Провести оценку системы внутреннего контроля в учреждении и по результатам организовать применение внутренних контрольных процедур, обеспечивающих эффективность деятельности учреждения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16 декабря</a:t>
                      </a:r>
                    </a:p>
                  </a:txBody>
                  <a:tcPr/>
                </a:tc>
              </a:tr>
              <a:tr h="2170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В соответствии с предложениями комплексных центров внести соответствующие изменения в Методические рекомендации по организации системы внутреннего контроля, утвержденные распоряжением № 637 "</a:t>
                      </a:r>
                      <a:r>
                        <a:rPr lang="ru-RU" sz="1800" i="0" dirty="0" smtClean="0">
                          <a:latin typeface="Arial" pitchFamily="34" charset="0"/>
                          <a:cs typeface="Arial" pitchFamily="34" charset="0"/>
                        </a:rPr>
                        <a:t>Об организации внутреннего контроля в государственных учреждениях Омской области, находящихся в ведении Министерства труда и социального развития Омской области и его территориальных органах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23 декабря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865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Утвердить новые планы внутренних контрольных мероприятий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на 2017 год 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30 декабря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герб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8" y="142852"/>
            <a:ext cx="857255" cy="7557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герб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8" y="214290"/>
            <a:ext cx="857255" cy="7557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3148</TotalTime>
  <Words>345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МИА</dc:creator>
  <cp:lastModifiedBy>OALeonova</cp:lastModifiedBy>
  <cp:revision>335</cp:revision>
  <cp:lastPrinted>2016-08-29T02:19:07Z</cp:lastPrinted>
  <dcterms:created xsi:type="dcterms:W3CDTF">2014-10-02T05:33:37Z</dcterms:created>
  <dcterms:modified xsi:type="dcterms:W3CDTF">2016-12-13T03:09:14Z</dcterms:modified>
</cp:coreProperties>
</file>