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302" r:id="rId2"/>
    <p:sldId id="325" r:id="rId3"/>
    <p:sldId id="333" r:id="rId4"/>
    <p:sldId id="301" r:id="rId5"/>
    <p:sldId id="304" r:id="rId6"/>
    <p:sldId id="305" r:id="rId7"/>
    <p:sldId id="334" r:id="rId8"/>
    <p:sldId id="315" r:id="rId9"/>
    <p:sldId id="323" r:id="rId10"/>
    <p:sldId id="335" r:id="rId11"/>
    <p:sldId id="297" r:id="rId12"/>
    <p:sldId id="327" r:id="rId13"/>
    <p:sldId id="328" r:id="rId14"/>
    <p:sldId id="326" r:id="rId15"/>
    <p:sldId id="310" r:id="rId16"/>
    <p:sldId id="313" r:id="rId17"/>
    <p:sldId id="329" r:id="rId18"/>
    <p:sldId id="332" r:id="rId19"/>
    <p:sldId id="336" r:id="rId20"/>
    <p:sldId id="337" r:id="rId21"/>
    <p:sldId id="338" r:id="rId22"/>
    <p:sldId id="339" r:id="rId23"/>
    <p:sldId id="341" r:id="rId24"/>
    <p:sldId id="340" r:id="rId2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876F9F1-6E3D-4C51-A7A4-CE4849B6C55E}">
          <p14:sldIdLst>
            <p14:sldId id="256"/>
            <p14:sldId id="275"/>
            <p14:sldId id="291"/>
            <p14:sldId id="258"/>
            <p14:sldId id="261"/>
            <p14:sldId id="262"/>
            <p14:sldId id="290"/>
            <p14:sldId id="292"/>
          </p14:sldIdLst>
        </p14:section>
        <p14:section name="Раздел без заголовка" id="{79B31080-8644-41C5-974A-0D10E34EDB9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02B"/>
    <a:srgbClr val="D355B8"/>
    <a:srgbClr val="004F8A"/>
    <a:srgbClr val="0033CC"/>
    <a:srgbClr val="D61F0C"/>
    <a:srgbClr val="E45ADD"/>
    <a:srgbClr val="DB67C2"/>
    <a:srgbClr val="D038A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 autoAdjust="0"/>
    <p:restoredTop sz="9461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2015 год</a:t>
            </a:r>
          </a:p>
        </c:rich>
      </c:tx>
      <c:layout>
        <c:manualLayout>
          <c:xMode val="edge"/>
          <c:yMode val="edge"/>
          <c:x val="0.28833601822019778"/>
          <c:y val="0.1076305327533426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451412805984515E-2"/>
          <c:y val="0"/>
          <c:w val="0.893144901698609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(млн. руб.)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6188004573565943"/>
                  <c:y val="-0.1920114425123031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baseline="0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sz="2800" b="1" dirty="0" smtClean="0"/>
                      <a:t>,</a:t>
                    </a:r>
                    <a:r>
                      <a:rPr lang="ru-RU" sz="2800" b="1" dirty="0" smtClean="0"/>
                      <a:t>5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6873258295374591"/>
                  <c:y val="2.0514590901017305E-2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2,</a:t>
                    </a:r>
                    <a:r>
                      <a:rPr lang="ru-RU" sz="2800" b="1" dirty="0">
                        <a:solidFill>
                          <a:schemeClr val="bg1"/>
                        </a:solidFill>
                      </a:rPr>
                      <a:t>6</a:t>
                    </a:r>
                    <a:endParaRPr lang="en-US" sz="28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2"/>
                <c:pt idx="0">
                  <c:v>областной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6.1</c:v>
                </c:pt>
                <c:pt idx="1">
                  <c:v>2.8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025125765529309"/>
          <c:y val="0.73476959489063431"/>
          <c:w val="0.89974867528351887"/>
          <c:h val="0.229882126742971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2016 </a:t>
            </a:r>
            <a:r>
              <a:rPr lang="ru-RU" sz="3200" dirty="0"/>
              <a:t>год</a:t>
            </a:r>
          </a:p>
        </c:rich>
      </c:tx>
      <c:layout>
        <c:manualLayout>
          <c:xMode val="edge"/>
          <c:yMode val="edge"/>
          <c:x val="0.28833601822019778"/>
          <c:y val="0.1101816419008235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9823214087323738E-2"/>
          <c:y val="0"/>
          <c:w val="0.89314490169860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(млн. руб.)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30229800855460531"/>
                  <c:y val="-0.1754249367013665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baseline="0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sz="2800" b="1" dirty="0" smtClean="0"/>
                      <a:t>,</a:t>
                    </a:r>
                    <a:r>
                      <a:rPr lang="ru-RU" sz="2800" b="1" dirty="0" smtClean="0"/>
                      <a:t>1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4668642141613906"/>
                  <c:y val="2.3279008536173422E-2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 smtClean="0">
                        <a:solidFill>
                          <a:schemeClr val="bg1"/>
                        </a:solidFill>
                      </a:rPr>
                      <a:t>2,</a:t>
                    </a:r>
                    <a:r>
                      <a:rPr lang="ru-RU" sz="28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28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2"/>
                <c:pt idx="0">
                  <c:v>областной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6.1</c:v>
                </c:pt>
                <c:pt idx="1">
                  <c:v>2.8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9833340277006319E-2"/>
          <c:y val="0.72660425056964095"/>
          <c:w val="0.89974867528351865"/>
          <c:h val="0.22988212674297159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otY val="96"/>
      <c:perspective val="30"/>
    </c:view3D>
    <c:plotArea>
      <c:layout>
        <c:manualLayout>
          <c:layoutTarget val="inner"/>
          <c:xMode val="edge"/>
          <c:yMode val="edge"/>
          <c:x val="5.4929180445671494E-2"/>
          <c:y val="0"/>
          <c:w val="0.569332452339603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explosion val="25"/>
            <c:spPr>
              <a:solidFill>
                <a:srgbClr val="00206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Население Омской области</c:v>
                </c:pt>
                <c:pt idx="1">
                  <c:v>Граждане льготных категорий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1978.5</c:v>
                </c:pt>
                <c:pt idx="1">
                  <c:v>730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16747734048068741"/>
          <c:y val="1.7244440963754482E-2"/>
          <c:w val="0.68815701033218601"/>
          <c:h val="0.93071206373894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Пенсинеры</c:v>
                </c:pt>
                <c:pt idx="1">
                  <c:v>Иные категории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470.7</c:v>
                </c:pt>
                <c:pt idx="1">
                  <c:v>259.3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3.1680507721364355E-4"/>
          <c:y val="0.85005035870331369"/>
          <c:w val="0.9979195367181426"/>
          <c:h val="0.14756648168418462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0046252228039239"/>
          <c:y val="0.2358952522886949"/>
          <c:w val="0.89153590059445487"/>
          <c:h val="0.6553542598112269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CatName val="1"/>
            <c:showSerName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1 июля 2016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размер субсидии, руб.</c:v>
                </c:pt>
              </c:strCache>
            </c:strRef>
          </c:tx>
          <c:marker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5.4286934124695596E-2"/>
                  <c:y val="-0.11616412958626081"/>
                </c:manualLayout>
              </c:layout>
              <c:showVal val="1"/>
            </c:dLbl>
            <c:dLbl>
              <c:idx val="1"/>
              <c:layout>
                <c:manualLayout>
                  <c:x val="-6.682507908956016E-2"/>
                  <c:y val="-0.11761496700021294"/>
                </c:manualLayout>
              </c:layout>
              <c:showVal val="1"/>
            </c:dLbl>
            <c:dLbl>
              <c:idx val="2"/>
              <c:layout>
                <c:manualLayout>
                  <c:x val="-6.3242718627807795E-2"/>
                  <c:y val="-9.8709504293520697E-2"/>
                </c:manualLayout>
              </c:layout>
              <c:showVal val="1"/>
            </c:dLbl>
            <c:dLbl>
              <c:idx val="3"/>
              <c:layout>
                <c:manualLayout>
                  <c:x val="-7.6818709930289233E-2"/>
                  <c:y val="-0.10024505890284578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1 июля 2016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1478</c:v>
                </c:pt>
                <c:pt idx="1">
                  <c:v>1489</c:v>
                </c:pt>
                <c:pt idx="2">
                  <c:v>1686</c:v>
                </c:pt>
                <c:pt idx="3">
                  <c:v>1759</c:v>
                </c:pt>
              </c:numCache>
            </c:numRef>
          </c:val>
        </c:ser>
        <c:dLbls>
          <c:showVal val="1"/>
        </c:dLbls>
        <c:marker val="1"/>
        <c:axId val="57661696"/>
        <c:axId val="58527744"/>
      </c:lineChart>
      <c:catAx>
        <c:axId val="57661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527744"/>
        <c:crosses val="autoZero"/>
        <c:auto val="1"/>
        <c:lblAlgn val="ctr"/>
        <c:lblOffset val="100"/>
      </c:catAx>
      <c:valAx>
        <c:axId val="585277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7661696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accent4">
            <a:lumMod val="50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14589905002598"/>
          <c:y val="2.7772075518646435E-2"/>
          <c:w val="0.8559062996477258"/>
          <c:h val="0.763019089172536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  <a:ln>
                <a:noFill/>
              </a:ln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5.7650665974160404E-3"/>
                  <c:y val="0.1203330572129185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089,4</a:t>
                    </a:r>
                    <a:endParaRPr lang="en-US" b="1" dirty="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2.2918614675055929E-3"/>
                  <c:y val="0.110091455355535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28,9</a:t>
                    </a:r>
                    <a:endParaRPr lang="en-US" b="1" dirty="0"/>
                  </a:p>
                </c:rich>
              </c:tx>
              <c:showVal val="1"/>
              <c:showSerName val="1"/>
            </c:dLbl>
            <c:numFmt formatCode="General" sourceLinked="0"/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8 месяцев 2016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1089.4000000000001</c:v>
                </c:pt>
                <c:pt idx="1">
                  <c:v>928.9</c:v>
                </c:pt>
              </c:numCache>
            </c:numRef>
          </c:val>
        </c:ser>
        <c:gapWidth val="131"/>
        <c:gapDepth val="131"/>
        <c:shape val="box"/>
        <c:axId val="58738176"/>
        <c:axId val="58739712"/>
        <c:axId val="0"/>
      </c:bar3DChart>
      <c:catAx>
        <c:axId val="58738176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pPr>
            <a:endParaRPr lang="ru-RU"/>
          </a:p>
        </c:txPr>
        <c:crossAx val="58739712"/>
        <c:crossesAt val="0"/>
        <c:auto val="1"/>
        <c:lblAlgn val="ctr"/>
        <c:lblOffset val="100"/>
        <c:tickLblSkip val="1"/>
      </c:catAx>
      <c:valAx>
        <c:axId val="58739712"/>
        <c:scaling>
          <c:orientation val="minMax"/>
          <c:min val="0"/>
        </c:scaling>
        <c:axPos val="l"/>
        <c:majorGridlines>
          <c:spPr>
            <a:ln>
              <a:solidFill>
                <a:prstClr val="black"/>
              </a:solidFill>
            </a:ln>
            <a:effectLst>
              <a:outerShdw blurRad="50800" dist="50800" dir="5400000" algn="ctr" rotWithShape="0">
                <a:schemeClr val="bg2">
                  <a:lumMod val="60000"/>
                  <a:lumOff val="40000"/>
                </a:schemeClr>
              </a:outerShdw>
            </a:effectLst>
          </c:spPr>
        </c:majorGridlines>
        <c:numFmt formatCode="#,##0.00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58738176"/>
        <c:crosses val="autoZero"/>
        <c:crossBetween val="between"/>
      </c:valAx>
      <c:spPr>
        <a:noFill/>
        <a:ln w="21525">
          <a:noFill/>
        </a:ln>
      </c:spPr>
    </c:plotArea>
    <c:plotVisOnly val="1"/>
    <c:dispBlanksAs val="gap"/>
  </c:chart>
  <c:txPr>
    <a:bodyPr/>
    <a:lstStyle/>
    <a:p>
      <a:pPr>
        <a:defRPr sz="1525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9CD49-AEE4-4702-85C9-9C3003DBEE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3EB43-A8CB-408B-A8AD-908C3E784581}">
      <dgm:prSet/>
      <dgm:spPr/>
      <dgm:t>
        <a:bodyPr/>
        <a:lstStyle/>
        <a:p>
          <a:pPr rtl="0"/>
          <a:endParaRPr lang="ru-RU" dirty="0"/>
        </a:p>
      </dgm:t>
    </dgm:pt>
    <dgm:pt modelId="{50EBFB50-9FF1-417F-8B08-37A6021FEE94}" type="parTrans" cxnId="{01A554ED-86E3-45E2-902F-218BF4E3E427}">
      <dgm:prSet/>
      <dgm:spPr/>
      <dgm:t>
        <a:bodyPr/>
        <a:lstStyle/>
        <a:p>
          <a:endParaRPr lang="ru-RU"/>
        </a:p>
      </dgm:t>
    </dgm:pt>
    <dgm:pt modelId="{36C2EA36-8E0D-46DF-B426-77374143E969}" type="sibTrans" cxnId="{01A554ED-86E3-45E2-902F-218BF4E3E427}">
      <dgm:prSet/>
      <dgm:spPr/>
      <dgm:t>
        <a:bodyPr/>
        <a:lstStyle/>
        <a:p>
          <a:endParaRPr lang="ru-RU"/>
        </a:p>
      </dgm:t>
    </dgm:pt>
    <dgm:pt modelId="{045C47BE-3DF4-4D31-9732-95C9CEC4D02B}">
      <dgm:prSet custT="1"/>
      <dgm:spPr/>
      <dgm:t>
        <a:bodyPr/>
        <a:lstStyle/>
        <a:p>
          <a:pPr rtl="0"/>
          <a:r>
            <a:rPr lang="ru-RU" sz="2000" b="1" dirty="0" smtClean="0"/>
            <a:t>Уплата взноса на капитальный ремонт инвалидам I и II групп</a:t>
          </a:r>
          <a:endParaRPr lang="ru-RU" sz="2000" b="1" dirty="0"/>
        </a:p>
      </dgm:t>
    </dgm:pt>
    <dgm:pt modelId="{ED1135F9-802E-4CE8-B5F2-777DA0C4B2B7}" type="parTrans" cxnId="{820FAA8A-16C0-4A64-B065-4A03FD1A2EA2}">
      <dgm:prSet/>
      <dgm:spPr/>
      <dgm:t>
        <a:bodyPr/>
        <a:lstStyle/>
        <a:p>
          <a:endParaRPr lang="ru-RU"/>
        </a:p>
      </dgm:t>
    </dgm:pt>
    <dgm:pt modelId="{72C8B1FA-2A49-455F-848F-1B855CD415EC}" type="sibTrans" cxnId="{820FAA8A-16C0-4A64-B065-4A03FD1A2EA2}">
      <dgm:prSet/>
      <dgm:spPr/>
      <dgm:t>
        <a:bodyPr/>
        <a:lstStyle/>
        <a:p>
          <a:endParaRPr lang="ru-RU"/>
        </a:p>
      </dgm:t>
    </dgm:pt>
    <dgm:pt modelId="{240B1626-27BF-4565-9FFB-42FEC8496CEE}" type="pres">
      <dgm:prSet presAssocID="{48C9CD49-AEE4-4702-85C9-9C3003DBEE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134AF-1EF0-4CD7-A4FB-DD858607C998}" type="pres">
      <dgm:prSet presAssocID="{2FF3EB43-A8CB-408B-A8AD-908C3E784581}" presName="composite" presStyleCnt="0"/>
      <dgm:spPr/>
      <dgm:t>
        <a:bodyPr/>
        <a:lstStyle/>
        <a:p>
          <a:endParaRPr lang="ru-RU"/>
        </a:p>
      </dgm:t>
    </dgm:pt>
    <dgm:pt modelId="{A1C31BE5-2C8B-4FCE-ACB9-E442E9919995}" type="pres">
      <dgm:prSet presAssocID="{2FF3EB43-A8CB-408B-A8AD-908C3E784581}" presName="parentText" presStyleLbl="alignNode1" presStyleIdx="0" presStyleCnt="1" custLinFactNeighborY="-23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B372A-2A2F-43DF-A692-E32408C255CB}" type="pres">
      <dgm:prSet presAssocID="{2FF3EB43-A8CB-408B-A8AD-908C3E784581}" presName="descendantText" presStyleLbl="alignAcc1" presStyleIdx="0" presStyleCnt="1" custScaleX="98487" custScaleY="208038" custLinFactNeighborY="1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BE087-7C3D-4968-A722-AA02CA9BCF0C}" type="presOf" srcId="{2FF3EB43-A8CB-408B-A8AD-908C3E784581}" destId="{A1C31BE5-2C8B-4FCE-ACB9-E442E9919995}" srcOrd="0" destOrd="0" presId="urn:microsoft.com/office/officeart/2005/8/layout/chevron2"/>
    <dgm:cxn modelId="{01A554ED-86E3-45E2-902F-218BF4E3E427}" srcId="{48C9CD49-AEE4-4702-85C9-9C3003DBEE9A}" destId="{2FF3EB43-A8CB-408B-A8AD-908C3E784581}" srcOrd="0" destOrd="0" parTransId="{50EBFB50-9FF1-417F-8B08-37A6021FEE94}" sibTransId="{36C2EA36-8E0D-46DF-B426-77374143E969}"/>
    <dgm:cxn modelId="{21510686-07F6-4F3D-90A3-B0F1601F9ACE}" type="presOf" srcId="{48C9CD49-AEE4-4702-85C9-9C3003DBEE9A}" destId="{240B1626-27BF-4565-9FFB-42FEC8496CEE}" srcOrd="0" destOrd="0" presId="urn:microsoft.com/office/officeart/2005/8/layout/chevron2"/>
    <dgm:cxn modelId="{FAF9C777-183F-4573-930B-BAE392A46C15}" type="presOf" srcId="{045C47BE-3DF4-4D31-9732-95C9CEC4D02B}" destId="{FBFB372A-2A2F-43DF-A692-E32408C255CB}" srcOrd="0" destOrd="0" presId="urn:microsoft.com/office/officeart/2005/8/layout/chevron2"/>
    <dgm:cxn modelId="{820FAA8A-16C0-4A64-B065-4A03FD1A2EA2}" srcId="{2FF3EB43-A8CB-408B-A8AD-908C3E784581}" destId="{045C47BE-3DF4-4D31-9732-95C9CEC4D02B}" srcOrd="0" destOrd="0" parTransId="{ED1135F9-802E-4CE8-B5F2-777DA0C4B2B7}" sibTransId="{72C8B1FA-2A49-455F-848F-1B855CD415EC}"/>
    <dgm:cxn modelId="{CA2FF6CE-34A5-4254-9793-3148CBF88040}" type="presParOf" srcId="{240B1626-27BF-4565-9FFB-42FEC8496CEE}" destId="{CAB134AF-1EF0-4CD7-A4FB-DD858607C998}" srcOrd="0" destOrd="0" presId="urn:microsoft.com/office/officeart/2005/8/layout/chevron2"/>
    <dgm:cxn modelId="{4AD6859F-653A-4716-A584-E135118EBC1B}" type="presParOf" srcId="{CAB134AF-1EF0-4CD7-A4FB-DD858607C998}" destId="{A1C31BE5-2C8B-4FCE-ACB9-E442E9919995}" srcOrd="0" destOrd="0" presId="urn:microsoft.com/office/officeart/2005/8/layout/chevron2"/>
    <dgm:cxn modelId="{DD70EE37-732A-471E-8161-9FCDC1FBD813}" type="presParOf" srcId="{CAB134AF-1EF0-4CD7-A4FB-DD858607C998}" destId="{FBFB372A-2A2F-43DF-A692-E32408C255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9CD49-AEE4-4702-85C9-9C3003DBEE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3EB43-A8CB-408B-A8AD-908C3E784581}">
      <dgm:prSet/>
      <dgm:spPr/>
      <dgm:t>
        <a:bodyPr/>
        <a:lstStyle/>
        <a:p>
          <a:pPr rtl="0"/>
          <a:endParaRPr lang="ru-RU" dirty="0"/>
        </a:p>
      </dgm:t>
    </dgm:pt>
    <dgm:pt modelId="{50EBFB50-9FF1-417F-8B08-37A6021FEE94}" type="parTrans" cxnId="{01A554ED-86E3-45E2-902F-218BF4E3E427}">
      <dgm:prSet/>
      <dgm:spPr/>
      <dgm:t>
        <a:bodyPr/>
        <a:lstStyle/>
        <a:p>
          <a:endParaRPr lang="ru-RU"/>
        </a:p>
      </dgm:t>
    </dgm:pt>
    <dgm:pt modelId="{36C2EA36-8E0D-46DF-B426-77374143E969}" type="sibTrans" cxnId="{01A554ED-86E3-45E2-902F-218BF4E3E427}">
      <dgm:prSet/>
      <dgm:spPr/>
      <dgm:t>
        <a:bodyPr/>
        <a:lstStyle/>
        <a:p>
          <a:endParaRPr lang="ru-RU"/>
        </a:p>
      </dgm:t>
    </dgm:pt>
    <dgm:pt modelId="{045C47BE-3DF4-4D31-9732-95C9CEC4D02B}">
      <dgm:prSet custT="1"/>
      <dgm:spPr/>
      <dgm:t>
        <a:bodyPr/>
        <a:lstStyle/>
        <a:p>
          <a:pPr rtl="0"/>
          <a:r>
            <a:rPr lang="ru-RU" sz="2000" b="1" dirty="0" smtClean="0"/>
            <a:t>Уплата взноса на капитальный ремонт для пожилых граждан, достигших возраста 70 и 80 лет</a:t>
          </a:r>
          <a:endParaRPr lang="ru-RU" sz="2000" b="1" dirty="0"/>
        </a:p>
      </dgm:t>
    </dgm:pt>
    <dgm:pt modelId="{ED1135F9-802E-4CE8-B5F2-777DA0C4B2B7}" type="parTrans" cxnId="{820FAA8A-16C0-4A64-B065-4A03FD1A2EA2}">
      <dgm:prSet/>
      <dgm:spPr/>
      <dgm:t>
        <a:bodyPr/>
        <a:lstStyle/>
        <a:p>
          <a:endParaRPr lang="ru-RU"/>
        </a:p>
      </dgm:t>
    </dgm:pt>
    <dgm:pt modelId="{72C8B1FA-2A49-455F-848F-1B855CD415EC}" type="sibTrans" cxnId="{820FAA8A-16C0-4A64-B065-4A03FD1A2EA2}">
      <dgm:prSet/>
      <dgm:spPr/>
      <dgm:t>
        <a:bodyPr/>
        <a:lstStyle/>
        <a:p>
          <a:endParaRPr lang="ru-RU"/>
        </a:p>
      </dgm:t>
    </dgm:pt>
    <dgm:pt modelId="{240B1626-27BF-4565-9FFB-42FEC8496CEE}" type="pres">
      <dgm:prSet presAssocID="{48C9CD49-AEE4-4702-85C9-9C3003DBEE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134AF-1EF0-4CD7-A4FB-DD858607C998}" type="pres">
      <dgm:prSet presAssocID="{2FF3EB43-A8CB-408B-A8AD-908C3E784581}" presName="composite" presStyleCnt="0"/>
      <dgm:spPr/>
      <dgm:t>
        <a:bodyPr/>
        <a:lstStyle/>
        <a:p>
          <a:endParaRPr lang="ru-RU"/>
        </a:p>
      </dgm:t>
    </dgm:pt>
    <dgm:pt modelId="{A1C31BE5-2C8B-4FCE-ACB9-E442E9919995}" type="pres">
      <dgm:prSet presAssocID="{2FF3EB43-A8CB-408B-A8AD-908C3E784581}" presName="parentText" presStyleLbl="alignNode1" presStyleIdx="0" presStyleCnt="1" custLinFactNeighborY="-23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B372A-2A2F-43DF-A692-E32408C255CB}" type="pres">
      <dgm:prSet presAssocID="{2FF3EB43-A8CB-408B-A8AD-908C3E784581}" presName="descendantText" presStyleLbl="alignAcc1" presStyleIdx="0" presStyleCnt="1" custScaleX="98487" custScaleY="208038" custLinFactNeighborY="15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554ED-86E3-45E2-902F-218BF4E3E427}" srcId="{48C9CD49-AEE4-4702-85C9-9C3003DBEE9A}" destId="{2FF3EB43-A8CB-408B-A8AD-908C3E784581}" srcOrd="0" destOrd="0" parTransId="{50EBFB50-9FF1-417F-8B08-37A6021FEE94}" sibTransId="{36C2EA36-8E0D-46DF-B426-77374143E969}"/>
    <dgm:cxn modelId="{014BD6D0-8AD1-4371-AAE4-DC4D84858E90}" type="presOf" srcId="{48C9CD49-AEE4-4702-85C9-9C3003DBEE9A}" destId="{240B1626-27BF-4565-9FFB-42FEC8496CEE}" srcOrd="0" destOrd="0" presId="urn:microsoft.com/office/officeart/2005/8/layout/chevron2"/>
    <dgm:cxn modelId="{3C08E307-2933-4C8F-B1F8-6DCB72EB2A0F}" type="presOf" srcId="{2FF3EB43-A8CB-408B-A8AD-908C3E784581}" destId="{A1C31BE5-2C8B-4FCE-ACB9-E442E9919995}" srcOrd="0" destOrd="0" presId="urn:microsoft.com/office/officeart/2005/8/layout/chevron2"/>
    <dgm:cxn modelId="{820FAA8A-16C0-4A64-B065-4A03FD1A2EA2}" srcId="{2FF3EB43-A8CB-408B-A8AD-908C3E784581}" destId="{045C47BE-3DF4-4D31-9732-95C9CEC4D02B}" srcOrd="0" destOrd="0" parTransId="{ED1135F9-802E-4CE8-B5F2-777DA0C4B2B7}" sibTransId="{72C8B1FA-2A49-455F-848F-1B855CD415EC}"/>
    <dgm:cxn modelId="{17014A07-D688-4337-976F-83077A0E72D8}" type="presOf" srcId="{045C47BE-3DF4-4D31-9732-95C9CEC4D02B}" destId="{FBFB372A-2A2F-43DF-A692-E32408C255CB}" srcOrd="0" destOrd="0" presId="urn:microsoft.com/office/officeart/2005/8/layout/chevron2"/>
    <dgm:cxn modelId="{690EE5EB-5B75-433E-8AB6-8A5ACBAA4EE0}" type="presParOf" srcId="{240B1626-27BF-4565-9FFB-42FEC8496CEE}" destId="{CAB134AF-1EF0-4CD7-A4FB-DD858607C998}" srcOrd="0" destOrd="0" presId="urn:microsoft.com/office/officeart/2005/8/layout/chevron2"/>
    <dgm:cxn modelId="{65814B3B-A46E-4408-8546-49BD02882438}" type="presParOf" srcId="{CAB134AF-1EF0-4CD7-A4FB-DD858607C998}" destId="{A1C31BE5-2C8B-4FCE-ACB9-E442E9919995}" srcOrd="0" destOrd="0" presId="urn:microsoft.com/office/officeart/2005/8/layout/chevron2"/>
    <dgm:cxn modelId="{D827740E-8600-4896-9810-15D2A70B8904}" type="presParOf" srcId="{CAB134AF-1EF0-4CD7-A4FB-DD858607C998}" destId="{FBFB372A-2A2F-43DF-A692-E32408C255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C9CD49-AEE4-4702-85C9-9C3003DBEE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5C47BE-3DF4-4D31-9732-95C9CEC4D02B}">
      <dgm:prSet custT="1"/>
      <dgm:spPr/>
      <dgm:t>
        <a:bodyPr/>
        <a:lstStyle/>
        <a:p>
          <a:pPr rtl="0"/>
          <a:r>
            <a:rPr lang="ru-RU" sz="2000" b="1" dirty="0" smtClean="0"/>
            <a:t>Частичная компенсация расходов по оплате коммунальных услуг в случае превышения установленного предельного индекса</a:t>
          </a:r>
          <a:endParaRPr lang="ru-RU" sz="2000" b="1" dirty="0"/>
        </a:p>
      </dgm:t>
    </dgm:pt>
    <dgm:pt modelId="{ED1135F9-802E-4CE8-B5F2-777DA0C4B2B7}" type="parTrans" cxnId="{820FAA8A-16C0-4A64-B065-4A03FD1A2EA2}">
      <dgm:prSet/>
      <dgm:spPr/>
      <dgm:t>
        <a:bodyPr/>
        <a:lstStyle/>
        <a:p>
          <a:endParaRPr lang="ru-RU"/>
        </a:p>
      </dgm:t>
    </dgm:pt>
    <dgm:pt modelId="{72C8B1FA-2A49-455F-848F-1B855CD415EC}" type="sibTrans" cxnId="{820FAA8A-16C0-4A64-B065-4A03FD1A2EA2}">
      <dgm:prSet/>
      <dgm:spPr/>
      <dgm:t>
        <a:bodyPr/>
        <a:lstStyle/>
        <a:p>
          <a:endParaRPr lang="ru-RU"/>
        </a:p>
      </dgm:t>
    </dgm:pt>
    <dgm:pt modelId="{2FF3EB43-A8CB-408B-A8AD-908C3E784581}">
      <dgm:prSet/>
      <dgm:spPr/>
      <dgm:t>
        <a:bodyPr/>
        <a:lstStyle/>
        <a:p>
          <a:pPr rtl="0"/>
          <a:endParaRPr lang="ru-RU" dirty="0"/>
        </a:p>
      </dgm:t>
    </dgm:pt>
    <dgm:pt modelId="{36C2EA36-8E0D-46DF-B426-77374143E969}" type="sibTrans" cxnId="{01A554ED-86E3-45E2-902F-218BF4E3E427}">
      <dgm:prSet/>
      <dgm:spPr/>
      <dgm:t>
        <a:bodyPr/>
        <a:lstStyle/>
        <a:p>
          <a:endParaRPr lang="ru-RU"/>
        </a:p>
      </dgm:t>
    </dgm:pt>
    <dgm:pt modelId="{50EBFB50-9FF1-417F-8B08-37A6021FEE94}" type="parTrans" cxnId="{01A554ED-86E3-45E2-902F-218BF4E3E427}">
      <dgm:prSet/>
      <dgm:spPr/>
      <dgm:t>
        <a:bodyPr/>
        <a:lstStyle/>
        <a:p>
          <a:endParaRPr lang="ru-RU"/>
        </a:p>
      </dgm:t>
    </dgm:pt>
    <dgm:pt modelId="{240B1626-27BF-4565-9FFB-42FEC8496CEE}" type="pres">
      <dgm:prSet presAssocID="{48C9CD49-AEE4-4702-85C9-9C3003DBEE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134AF-1EF0-4CD7-A4FB-DD858607C998}" type="pres">
      <dgm:prSet presAssocID="{2FF3EB43-A8CB-408B-A8AD-908C3E784581}" presName="composite" presStyleCnt="0"/>
      <dgm:spPr/>
      <dgm:t>
        <a:bodyPr/>
        <a:lstStyle/>
        <a:p>
          <a:endParaRPr lang="ru-RU"/>
        </a:p>
      </dgm:t>
    </dgm:pt>
    <dgm:pt modelId="{A1C31BE5-2C8B-4FCE-ACB9-E442E9919995}" type="pres">
      <dgm:prSet presAssocID="{2FF3EB43-A8CB-408B-A8AD-908C3E784581}" presName="parentText" presStyleLbl="alignNode1" presStyleIdx="0" presStyleCnt="1" custLinFactNeighborY="-23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B372A-2A2F-43DF-A692-E32408C255CB}" type="pres">
      <dgm:prSet presAssocID="{2FF3EB43-A8CB-408B-A8AD-908C3E784581}" presName="descendantText" presStyleLbl="alignAcc1" presStyleIdx="0" presStyleCnt="1" custScaleX="98487" custScaleY="208038" custLinFactNeighborY="15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554ED-86E3-45E2-902F-218BF4E3E427}" srcId="{48C9CD49-AEE4-4702-85C9-9C3003DBEE9A}" destId="{2FF3EB43-A8CB-408B-A8AD-908C3E784581}" srcOrd="0" destOrd="0" parTransId="{50EBFB50-9FF1-417F-8B08-37A6021FEE94}" sibTransId="{36C2EA36-8E0D-46DF-B426-77374143E969}"/>
    <dgm:cxn modelId="{DDDA880C-D01D-499E-9ED4-95CD4DA39F43}" type="presOf" srcId="{48C9CD49-AEE4-4702-85C9-9C3003DBEE9A}" destId="{240B1626-27BF-4565-9FFB-42FEC8496CEE}" srcOrd="0" destOrd="0" presId="urn:microsoft.com/office/officeart/2005/8/layout/chevron2"/>
    <dgm:cxn modelId="{64778AB0-A3A0-48E6-B0A0-15840FF1B7AA}" type="presOf" srcId="{045C47BE-3DF4-4D31-9732-95C9CEC4D02B}" destId="{FBFB372A-2A2F-43DF-A692-E32408C255CB}" srcOrd="0" destOrd="0" presId="urn:microsoft.com/office/officeart/2005/8/layout/chevron2"/>
    <dgm:cxn modelId="{820FAA8A-16C0-4A64-B065-4A03FD1A2EA2}" srcId="{2FF3EB43-A8CB-408B-A8AD-908C3E784581}" destId="{045C47BE-3DF4-4D31-9732-95C9CEC4D02B}" srcOrd="0" destOrd="0" parTransId="{ED1135F9-802E-4CE8-B5F2-777DA0C4B2B7}" sibTransId="{72C8B1FA-2A49-455F-848F-1B855CD415EC}"/>
    <dgm:cxn modelId="{2D3881D2-2F6A-4135-9655-EB746BC42BE1}" type="presOf" srcId="{2FF3EB43-A8CB-408B-A8AD-908C3E784581}" destId="{A1C31BE5-2C8B-4FCE-ACB9-E442E9919995}" srcOrd="0" destOrd="0" presId="urn:microsoft.com/office/officeart/2005/8/layout/chevron2"/>
    <dgm:cxn modelId="{FCD6ADB5-3C4C-4937-A40E-BB31AFCB3AD8}" type="presParOf" srcId="{240B1626-27BF-4565-9FFB-42FEC8496CEE}" destId="{CAB134AF-1EF0-4CD7-A4FB-DD858607C998}" srcOrd="0" destOrd="0" presId="urn:microsoft.com/office/officeart/2005/8/layout/chevron2"/>
    <dgm:cxn modelId="{255A8954-46EE-44FB-9E68-B06591F1EB5A}" type="presParOf" srcId="{CAB134AF-1EF0-4CD7-A4FB-DD858607C998}" destId="{A1C31BE5-2C8B-4FCE-ACB9-E442E9919995}" srcOrd="0" destOrd="0" presId="urn:microsoft.com/office/officeart/2005/8/layout/chevron2"/>
    <dgm:cxn modelId="{33E7A1AD-0343-4DC0-93B8-8B166444A0E9}" type="presParOf" srcId="{CAB134AF-1EF0-4CD7-A4FB-DD858607C998}" destId="{FBFB372A-2A2F-43DF-A692-E32408C255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915D00-7A8E-4C27-A417-F78C4B2E01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332354-674F-46ED-B8F0-F0453EBB2628}" type="pres">
      <dgm:prSet presAssocID="{31915D00-7A8E-4C27-A417-F78C4B2E0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A41A5-E0AB-424B-AF62-65F1F63A8EB2}" type="presOf" srcId="{31915D00-7A8E-4C27-A417-F78C4B2E011B}" destId="{24332354-674F-46ED-B8F0-F0453EBB26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22488-162F-4759-88EA-48F787063CFB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065ADB-9DA3-48F9-9D5F-697F219A56D9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89 услуг социальной защиты</a:t>
          </a:r>
          <a:endParaRPr lang="ru-RU" sz="24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ACE91E9-F77B-43C2-88EB-AC7A0DD3CC9A}" type="parTrans" cxnId="{51CDE8DC-23A4-41EC-B5F8-9A2FC2DF21B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15D51-08DB-4603-9200-4D69B9730D69}" type="sibTrans" cxnId="{51CDE8DC-23A4-41EC-B5F8-9A2FC2DF21B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8CDAFD5-7E03-453B-8DD9-1C37732B227D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54 федеральные государственные услуги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E796CDEF-1232-43FF-8AA7-18545FC198F0}" type="parTrans" cxnId="{DCC4BFED-0013-4AAC-8677-A52DE09E702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DDC4D23-F7AB-46AD-9039-9ECC9F437FF6}" type="sibTrans" cxnId="{DCC4BFED-0013-4AAC-8677-A52DE09E702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7CE165-34DF-47B3-94EA-181BAF2948BB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16 региональных государственных услуг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D2575339-8708-4B1B-8D68-E3B7EDE07F99}" type="parTrans" cxnId="{FFE51077-B4D9-4B8F-92A9-CE29510107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5B53442-285D-4685-89FB-C83CAC00D52D}" type="sibTrans" cxnId="{FFE51077-B4D9-4B8F-92A9-CE29510107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2C97E8F-615B-4717-8DCE-18E6F58BA8EF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более 50  видов муниципальных услуг</a:t>
          </a:r>
          <a:endParaRPr lang="ru-RU" sz="1800" dirty="0">
            <a:solidFill>
              <a:schemeClr val="tx1"/>
            </a:solidFill>
            <a:latin typeface="+mn-lt"/>
          </a:endParaRPr>
        </a:p>
      </dgm:t>
    </dgm:pt>
    <dgm:pt modelId="{D536B9D6-A242-4796-A31E-22AE0B8DA791}" type="parTrans" cxnId="{CC18E0EA-6BB7-43C8-842D-24C9D96DA29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86A53FC-C3A7-4204-9A24-1AA45672B6FD}" type="sibTrans" cxnId="{CC18E0EA-6BB7-43C8-842D-24C9D96DA29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086840C-F67F-4DE8-AAB0-8E1E014C703F}">
      <dgm:prSet phldrT="[Текст]" custScaleX="136410" custScaleY="90443" custRadScaleRad="145375" custRadScaleInc="-62330"/>
      <dgm:spPr/>
      <dgm:t>
        <a:bodyPr/>
        <a:lstStyle/>
        <a:p>
          <a:endParaRPr lang="ru-RU" dirty="0"/>
        </a:p>
      </dgm:t>
    </dgm:pt>
    <dgm:pt modelId="{337AEF80-373B-46E3-A6CC-B2CDA55EFE6E}" type="parTrans" cxnId="{A61B3BF5-6975-44F1-AB90-E753D46DD8E1}">
      <dgm:prSet custAng="18973945" custFlipHor="1" custScaleX="18899" custLinFactNeighborX="43717" custLinFactNeighborY="21666"/>
      <dgm:spPr/>
      <dgm:t>
        <a:bodyPr/>
        <a:lstStyle/>
        <a:p>
          <a:endParaRPr lang="ru-RU"/>
        </a:p>
      </dgm:t>
    </dgm:pt>
    <dgm:pt modelId="{504D1C5D-F77E-4F09-9915-95A7528D738D}" type="sibTrans" cxnId="{A61B3BF5-6975-44F1-AB90-E753D46DD8E1}">
      <dgm:prSet/>
      <dgm:spPr/>
      <dgm:t>
        <a:bodyPr/>
        <a:lstStyle/>
        <a:p>
          <a:endParaRPr lang="ru-RU"/>
        </a:p>
      </dgm:t>
    </dgm:pt>
    <dgm:pt modelId="{A66D0AE3-981B-48E8-9CF8-E0700D48F6D0}">
      <dgm:prSet phldrT="[Текст]" custScaleX="113654" custScaleY="95787" custRadScaleRad="119951" custRadScaleInc="-31123"/>
      <dgm:spPr/>
      <dgm:t>
        <a:bodyPr/>
        <a:lstStyle/>
        <a:p>
          <a:endParaRPr lang="ru-RU" dirty="0"/>
        </a:p>
      </dgm:t>
    </dgm:pt>
    <dgm:pt modelId="{B1AAD95C-7782-43A6-B204-35F39D2D8E86}" type="parTrans" cxnId="{79714B62-2A80-40E8-A781-A52F78DEA282}">
      <dgm:prSet custAng="3321149" custFlipHor="1" custScaleX="19411" custLinFactNeighborX="27901" custLinFactNeighborY="-35724"/>
      <dgm:spPr/>
      <dgm:t>
        <a:bodyPr/>
        <a:lstStyle/>
        <a:p>
          <a:endParaRPr lang="ru-RU"/>
        </a:p>
      </dgm:t>
    </dgm:pt>
    <dgm:pt modelId="{9CBD3A31-4B19-4757-BADD-7C366F7BDEA8}" type="sibTrans" cxnId="{79714B62-2A80-40E8-A781-A52F78DEA282}">
      <dgm:prSet/>
      <dgm:spPr/>
      <dgm:t>
        <a:bodyPr/>
        <a:lstStyle/>
        <a:p>
          <a:endParaRPr lang="ru-RU"/>
        </a:p>
      </dgm:t>
    </dgm:pt>
    <dgm:pt modelId="{45A153AE-0BB2-43C6-B127-D0CC932D7D0C}">
      <dgm:prSet phldrT="[Текст]" custScaleX="138202" custScaleY="92873" custRadScaleRad="126568" custRadScaleInc="33959"/>
      <dgm:spPr/>
      <dgm:t>
        <a:bodyPr/>
        <a:lstStyle/>
        <a:p>
          <a:endParaRPr lang="ru-RU" dirty="0"/>
        </a:p>
      </dgm:t>
    </dgm:pt>
    <dgm:pt modelId="{5ACD18AF-5943-421B-9127-117431AC1874}" type="parTrans" cxnId="{EDEFE37C-B91E-4CAA-AEB1-173B12DC368E}">
      <dgm:prSet custAng="11191402" custScaleX="18983" custScaleY="92656" custLinFactNeighborX="-24047" custLinFactNeighborY="-58104"/>
      <dgm:spPr/>
      <dgm:t>
        <a:bodyPr/>
        <a:lstStyle/>
        <a:p>
          <a:endParaRPr lang="ru-RU"/>
        </a:p>
      </dgm:t>
    </dgm:pt>
    <dgm:pt modelId="{C1F0B49A-900B-4D0C-9327-3A66F7E20B4E}" type="sibTrans" cxnId="{EDEFE37C-B91E-4CAA-AEB1-173B12DC368E}">
      <dgm:prSet/>
      <dgm:spPr/>
      <dgm:t>
        <a:bodyPr/>
        <a:lstStyle/>
        <a:p>
          <a:endParaRPr lang="ru-RU"/>
        </a:p>
      </dgm:t>
    </dgm:pt>
    <dgm:pt modelId="{84BC2427-2A61-4758-8B7C-43EE7BB2D9D0}">
      <dgm:prSet phldrT="[Текст]" custScaleX="122830" custScaleY="78394" custRadScaleRad="144283" custRadScaleInc="-61604"/>
      <dgm:spPr/>
      <dgm:t>
        <a:bodyPr/>
        <a:lstStyle/>
        <a:p>
          <a:endParaRPr lang="ru-RU" dirty="0"/>
        </a:p>
      </dgm:t>
    </dgm:pt>
    <dgm:pt modelId="{C5AECE4E-FE1D-4F72-88FA-5A8FD9FCECAD}" type="parTrans" cxnId="{FC978438-7C50-48DC-A4C4-B87E74B4D895}">
      <dgm:prSet custAng="18973945" custFlipHor="1" custScaleX="18899" custLinFactNeighborX="44933" custLinFactNeighborY="-37499"/>
      <dgm:spPr/>
      <dgm:t>
        <a:bodyPr/>
        <a:lstStyle/>
        <a:p>
          <a:endParaRPr lang="ru-RU"/>
        </a:p>
      </dgm:t>
    </dgm:pt>
    <dgm:pt modelId="{A45C2062-5B47-4C72-9232-6E66C9AF5983}" type="sibTrans" cxnId="{FC978438-7C50-48DC-A4C4-B87E74B4D895}">
      <dgm:prSet/>
      <dgm:spPr/>
      <dgm:t>
        <a:bodyPr/>
        <a:lstStyle/>
        <a:p>
          <a:endParaRPr lang="ru-RU"/>
        </a:p>
      </dgm:t>
    </dgm:pt>
    <dgm:pt modelId="{71C5B400-370B-4F35-9C29-B5B1E3237BB8}">
      <dgm:prSet phldrT="[Текст]" custScaleX="122830" custScaleY="78394" custRadScaleRad="144283" custRadScaleInc="-61604"/>
      <dgm:spPr/>
      <dgm:t>
        <a:bodyPr/>
        <a:lstStyle/>
        <a:p>
          <a:endParaRPr lang="ru-RU" dirty="0"/>
        </a:p>
      </dgm:t>
    </dgm:pt>
    <dgm:pt modelId="{F8AC363B-4B45-42CC-B191-BC994AB06011}" type="parTrans" cxnId="{BE7B7938-77B3-47ED-8BE5-1814B8BA6D26}">
      <dgm:prSet custAng="18973945" custFlipHor="1" custScaleX="18899" custLinFactNeighborX="44933" custLinFactNeighborY="-37499"/>
      <dgm:spPr/>
      <dgm:t>
        <a:bodyPr/>
        <a:lstStyle/>
        <a:p>
          <a:endParaRPr lang="ru-RU"/>
        </a:p>
      </dgm:t>
    </dgm:pt>
    <dgm:pt modelId="{3BFCFFC3-95DC-438D-AD50-D39966A72387}" type="sibTrans" cxnId="{BE7B7938-77B3-47ED-8BE5-1814B8BA6D26}">
      <dgm:prSet/>
      <dgm:spPr/>
      <dgm:t>
        <a:bodyPr/>
        <a:lstStyle/>
        <a:p>
          <a:endParaRPr lang="ru-RU"/>
        </a:p>
      </dgm:t>
    </dgm:pt>
    <dgm:pt modelId="{97E73F31-3104-445D-8C65-E072F7377264}">
      <dgm:prSet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3 услуги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АО "Федеральная корпорация по развитию малого и среднего предпринимательства"</a:t>
          </a:r>
          <a:endParaRPr lang="ru-RU" sz="1800" b="1" dirty="0">
            <a:solidFill>
              <a:schemeClr val="tx1"/>
            </a:solidFill>
          </a:endParaRPr>
        </a:p>
      </dgm:t>
    </dgm:pt>
    <dgm:pt modelId="{7CD5049F-95C9-4951-9EE4-48B8768D9FC8}" type="parTrans" cxnId="{07737C50-FAEC-4568-9EA4-841D714FB427}">
      <dgm:prSet/>
      <dgm:spPr/>
      <dgm:t>
        <a:bodyPr/>
        <a:lstStyle/>
        <a:p>
          <a:endParaRPr lang="ru-RU"/>
        </a:p>
      </dgm:t>
    </dgm:pt>
    <dgm:pt modelId="{A4A8CC6D-EC85-4748-BD8E-D783EC9C56BA}" type="sibTrans" cxnId="{07737C50-FAEC-4568-9EA4-841D714FB427}">
      <dgm:prSet/>
      <dgm:spPr/>
      <dgm:t>
        <a:bodyPr/>
        <a:lstStyle/>
        <a:p>
          <a:endParaRPr lang="ru-RU"/>
        </a:p>
      </dgm:t>
    </dgm:pt>
    <dgm:pt modelId="{E6E664F1-4458-4E31-888F-3AD3D61BFAF9}">
      <dgm:prSet phldrT="[Текст]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n-lt"/>
            </a:rPr>
            <a:t>МФЦ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C65CDA08-C821-4C49-B800-161ECC51C938}" type="sibTrans" cxnId="{FAC2D8D3-52CC-4DC3-9ACF-9CC9327262A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221CB7A-1FAD-4C29-BB27-620AD6E9CBC3}" type="parTrans" cxnId="{FAC2D8D3-52CC-4DC3-9ACF-9CC9327262A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7754174-8C13-4C45-9D69-0B20C196CABC}" type="pres">
      <dgm:prSet presAssocID="{38722488-162F-4759-88EA-48F787063C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1349C-983F-4400-B92F-90B3BC6A8E77}" type="pres">
      <dgm:prSet presAssocID="{E6E664F1-4458-4E31-888F-3AD3D61BFAF9}" presName="centerShape" presStyleLbl="node0" presStyleIdx="0" presStyleCnt="1" custScaleX="141576" custScaleY="90211" custLinFactNeighborX="-1641" custLinFactNeighborY="-47030"/>
      <dgm:spPr/>
      <dgm:t>
        <a:bodyPr/>
        <a:lstStyle/>
        <a:p>
          <a:endParaRPr lang="ru-RU"/>
        </a:p>
      </dgm:t>
    </dgm:pt>
    <dgm:pt modelId="{1932BA59-B0D5-462C-80EC-C19F0C3B8424}" type="pres">
      <dgm:prSet presAssocID="{7CD5049F-95C9-4951-9EE4-48B8768D9FC8}" presName="parTrans" presStyleLbl="bgSibTrans2D1" presStyleIdx="0" presStyleCnt="5" custAng="10942233" custFlipHor="1" custScaleX="26700" custScaleY="102914" custLinFactNeighborX="6313" custLinFactNeighborY="-77708"/>
      <dgm:spPr/>
      <dgm:t>
        <a:bodyPr/>
        <a:lstStyle/>
        <a:p>
          <a:endParaRPr lang="ru-RU"/>
        </a:p>
      </dgm:t>
    </dgm:pt>
    <dgm:pt modelId="{F0892968-5212-4AA1-BEE3-42191DDA6DCF}" type="pres">
      <dgm:prSet presAssocID="{97E73F31-3104-445D-8C65-E072F7377264}" presName="node" presStyleLbl="node1" presStyleIdx="0" presStyleCnt="5" custAng="0" custScaleX="164131" custScaleY="116969" custRadScaleRad="10326" custRadScaleInc="192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44793-2D5A-407E-845B-E2BEF3AC07AC}" type="pres">
      <dgm:prSet presAssocID="{9ACE91E9-F77B-43C2-88EB-AC7A0DD3CC9A}" presName="parTrans" presStyleLbl="bgSibTrans2D1" presStyleIdx="1" presStyleCnt="5" custAng="12663241" custFlipHor="0" custScaleX="24447" custScaleY="79855" custLinFactNeighborX="38001" custLinFactNeighborY="-46215"/>
      <dgm:spPr/>
      <dgm:t>
        <a:bodyPr/>
        <a:lstStyle/>
        <a:p>
          <a:endParaRPr lang="ru-RU"/>
        </a:p>
      </dgm:t>
    </dgm:pt>
    <dgm:pt modelId="{492970E6-71F9-4B78-9A75-ABFE3F7AB20D}" type="pres">
      <dgm:prSet presAssocID="{6E065ADB-9DA3-48F9-9D5F-697F219A56D9}" presName="node" presStyleLbl="node1" presStyleIdx="1" presStyleCnt="5" custScaleX="134356" custScaleY="122149" custRadScaleRad="143433" custRadScaleInc="-161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88C412-263E-4FEF-B6CE-5C85848516F6}" type="pres">
      <dgm:prSet presAssocID="{D536B9D6-A242-4796-A31E-22AE0B8DA791}" presName="parTrans" presStyleLbl="bgSibTrans2D1" presStyleIdx="2" presStyleCnt="5" custAng="4031881" custFlipHor="1" custScaleX="18899" custLinFactNeighborX="33809" custLinFactNeighborY="-84028"/>
      <dgm:spPr/>
      <dgm:t>
        <a:bodyPr/>
        <a:lstStyle/>
        <a:p>
          <a:endParaRPr lang="ru-RU"/>
        </a:p>
      </dgm:t>
    </dgm:pt>
    <dgm:pt modelId="{39090B5F-1925-4881-885C-07CA676377F9}" type="pres">
      <dgm:prSet presAssocID="{A2C97E8F-615B-4717-8DCE-18E6F58BA8EF}" presName="node" presStyleLbl="node1" presStyleIdx="2" presStyleCnt="5" custScaleX="132780" custScaleY="122216" custRadScaleRad="113192" custRadScaleInc="-222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B3CFF-B073-41AA-B5F6-1DEB57ABA12E}" type="pres">
      <dgm:prSet presAssocID="{E796CDEF-1232-43FF-8AA7-18545FC198F0}" presName="parTrans" presStyleLbl="bgSibTrans2D1" presStyleIdx="3" presStyleCnt="5" custAng="10063318" custScaleX="19178" custLinFactNeighborX="-43532" custLinFactNeighborY="-24830" custRadScaleRad="282870" custRadScaleInc="-2147483648"/>
      <dgm:spPr/>
      <dgm:t>
        <a:bodyPr/>
        <a:lstStyle/>
        <a:p>
          <a:endParaRPr lang="ru-RU"/>
        </a:p>
      </dgm:t>
    </dgm:pt>
    <dgm:pt modelId="{60E20599-4EC0-4D8F-BAD0-09B3EAE01E99}" type="pres">
      <dgm:prSet presAssocID="{48CDAFD5-7E03-453B-8DD9-1C37732B227D}" presName="node" presStyleLbl="node1" presStyleIdx="3" presStyleCnt="5" custScaleX="142149" custScaleY="117661" custRadScaleRad="142644" custRadScaleInc="1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2F0D-8F51-441D-870F-31CACCBF5765}" type="pres">
      <dgm:prSet presAssocID="{D2575339-8708-4B1B-8D68-E3B7EDE07F99}" presName="parTrans" presStyleLbl="bgSibTrans2D1" presStyleIdx="4" presStyleCnt="5" custAng="11191402" custScaleX="18983" custScaleY="92656" custLinFactNeighborX="-30969" custLinFactNeighborY="-77648"/>
      <dgm:spPr/>
      <dgm:t>
        <a:bodyPr/>
        <a:lstStyle/>
        <a:p>
          <a:endParaRPr lang="ru-RU"/>
        </a:p>
      </dgm:t>
    </dgm:pt>
    <dgm:pt modelId="{A091BD32-E669-4CD8-BA11-767656C1A119}" type="pres">
      <dgm:prSet presAssocID="{2B7CE165-34DF-47B3-94EA-181BAF2948BB}" presName="node" presStyleLbl="node1" presStyleIdx="4" presStyleCnt="5" custScaleX="143122" custScaleY="114559" custRadScaleRad="115322" custRadScaleInc="-29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A2EBF-9AFF-4E21-B43D-578486F650FB}" type="presOf" srcId="{E6E664F1-4458-4E31-888F-3AD3D61BFAF9}" destId="{62A1349C-983F-4400-B92F-90B3BC6A8E77}" srcOrd="0" destOrd="0" presId="urn:microsoft.com/office/officeart/2005/8/layout/radial4"/>
    <dgm:cxn modelId="{A61B3BF5-6975-44F1-AB90-E753D46DD8E1}" srcId="{38722488-162F-4759-88EA-48F787063CFB}" destId="{B086840C-F67F-4DE8-AAB0-8E1E014C703F}" srcOrd="1" destOrd="0" parTransId="{337AEF80-373B-46E3-A6CC-B2CDA55EFE6E}" sibTransId="{504D1C5D-F77E-4F09-9915-95A7528D738D}"/>
    <dgm:cxn modelId="{BE7B7938-77B3-47ED-8BE5-1814B8BA6D26}" srcId="{38722488-162F-4759-88EA-48F787063CFB}" destId="{71C5B400-370B-4F35-9C29-B5B1E3237BB8}" srcOrd="5" destOrd="0" parTransId="{F8AC363B-4B45-42CC-B191-BC994AB06011}" sibTransId="{3BFCFFC3-95DC-438D-AD50-D39966A72387}"/>
    <dgm:cxn modelId="{2D71FAF4-4FFB-4C7B-843E-C237ADA5C437}" type="presOf" srcId="{7CD5049F-95C9-4951-9EE4-48B8768D9FC8}" destId="{1932BA59-B0D5-462C-80EC-C19F0C3B8424}" srcOrd="0" destOrd="0" presId="urn:microsoft.com/office/officeart/2005/8/layout/radial4"/>
    <dgm:cxn modelId="{C9D86185-03CB-48E6-864C-749C176A7629}" type="presOf" srcId="{48CDAFD5-7E03-453B-8DD9-1C37732B227D}" destId="{60E20599-4EC0-4D8F-BAD0-09B3EAE01E99}" srcOrd="0" destOrd="0" presId="urn:microsoft.com/office/officeart/2005/8/layout/radial4"/>
    <dgm:cxn modelId="{C7A264A5-C20F-4EC4-9238-FB27A0389DCF}" type="presOf" srcId="{2B7CE165-34DF-47B3-94EA-181BAF2948BB}" destId="{A091BD32-E669-4CD8-BA11-767656C1A119}" srcOrd="0" destOrd="0" presId="urn:microsoft.com/office/officeart/2005/8/layout/radial4"/>
    <dgm:cxn modelId="{FC978438-7C50-48DC-A4C4-B87E74B4D895}" srcId="{38722488-162F-4759-88EA-48F787063CFB}" destId="{84BC2427-2A61-4758-8B7C-43EE7BB2D9D0}" srcOrd="4" destOrd="0" parTransId="{C5AECE4E-FE1D-4F72-88FA-5A8FD9FCECAD}" sibTransId="{A45C2062-5B47-4C72-9232-6E66C9AF5983}"/>
    <dgm:cxn modelId="{DCC4BFED-0013-4AAC-8677-A52DE09E7021}" srcId="{E6E664F1-4458-4E31-888F-3AD3D61BFAF9}" destId="{48CDAFD5-7E03-453B-8DD9-1C37732B227D}" srcOrd="3" destOrd="0" parTransId="{E796CDEF-1232-43FF-8AA7-18545FC198F0}" sibTransId="{FDDC4D23-F7AB-46AD-9039-9ECC9F437FF6}"/>
    <dgm:cxn modelId="{21694A5C-44C2-489D-B007-FCEF48585EB9}" type="presOf" srcId="{97E73F31-3104-445D-8C65-E072F7377264}" destId="{F0892968-5212-4AA1-BEE3-42191DDA6DCF}" srcOrd="0" destOrd="0" presId="urn:microsoft.com/office/officeart/2005/8/layout/radial4"/>
    <dgm:cxn modelId="{8AB3E9F9-5FDA-4486-9A79-A20B6238921E}" type="presOf" srcId="{A2C97E8F-615B-4717-8DCE-18E6F58BA8EF}" destId="{39090B5F-1925-4881-885C-07CA676377F9}" srcOrd="0" destOrd="0" presId="urn:microsoft.com/office/officeart/2005/8/layout/radial4"/>
    <dgm:cxn modelId="{07737C50-FAEC-4568-9EA4-841D714FB427}" srcId="{E6E664F1-4458-4E31-888F-3AD3D61BFAF9}" destId="{97E73F31-3104-445D-8C65-E072F7377264}" srcOrd="0" destOrd="0" parTransId="{7CD5049F-95C9-4951-9EE4-48B8768D9FC8}" sibTransId="{A4A8CC6D-EC85-4748-BD8E-D783EC9C56BA}"/>
    <dgm:cxn modelId="{469D7663-AB99-43AE-856E-D1A9D408D603}" type="presOf" srcId="{D2575339-8708-4B1B-8D68-E3B7EDE07F99}" destId="{7E592F0D-8F51-441D-870F-31CACCBF5765}" srcOrd="0" destOrd="0" presId="urn:microsoft.com/office/officeart/2005/8/layout/radial4"/>
    <dgm:cxn modelId="{CC18E0EA-6BB7-43C8-842D-24C9D96DA293}" srcId="{E6E664F1-4458-4E31-888F-3AD3D61BFAF9}" destId="{A2C97E8F-615B-4717-8DCE-18E6F58BA8EF}" srcOrd="2" destOrd="0" parTransId="{D536B9D6-A242-4796-A31E-22AE0B8DA791}" sibTransId="{B86A53FC-C3A7-4204-9A24-1AA45672B6FD}"/>
    <dgm:cxn modelId="{79714B62-2A80-40E8-A781-A52F78DEA282}" srcId="{38722488-162F-4759-88EA-48F787063CFB}" destId="{A66D0AE3-981B-48E8-9CF8-E0700D48F6D0}" srcOrd="2" destOrd="0" parTransId="{B1AAD95C-7782-43A6-B204-35F39D2D8E86}" sibTransId="{9CBD3A31-4B19-4757-BADD-7C366F7BDEA8}"/>
    <dgm:cxn modelId="{9F47D27F-4420-4CE7-B8E4-B55015BD599F}" type="presOf" srcId="{9ACE91E9-F77B-43C2-88EB-AC7A0DD3CC9A}" destId="{34D44793-2D5A-407E-845B-E2BEF3AC07AC}" srcOrd="0" destOrd="0" presId="urn:microsoft.com/office/officeart/2005/8/layout/radial4"/>
    <dgm:cxn modelId="{51CDE8DC-23A4-41EC-B5F8-9A2FC2DF21BC}" srcId="{E6E664F1-4458-4E31-888F-3AD3D61BFAF9}" destId="{6E065ADB-9DA3-48F9-9D5F-697F219A56D9}" srcOrd="1" destOrd="0" parTransId="{9ACE91E9-F77B-43C2-88EB-AC7A0DD3CC9A}" sibTransId="{94815D51-08DB-4603-9200-4D69B9730D69}"/>
    <dgm:cxn modelId="{FAC2D8D3-52CC-4DC3-9ACF-9CC9327262AA}" srcId="{38722488-162F-4759-88EA-48F787063CFB}" destId="{E6E664F1-4458-4E31-888F-3AD3D61BFAF9}" srcOrd="0" destOrd="0" parTransId="{3221CB7A-1FAD-4C29-BB27-620AD6E9CBC3}" sibTransId="{C65CDA08-C821-4C49-B800-161ECC51C938}"/>
    <dgm:cxn modelId="{14BAC88B-3428-428A-884A-83F6D33274D7}" type="presOf" srcId="{D536B9D6-A242-4796-A31E-22AE0B8DA791}" destId="{5888C412-263E-4FEF-B6CE-5C85848516F6}" srcOrd="0" destOrd="0" presId="urn:microsoft.com/office/officeart/2005/8/layout/radial4"/>
    <dgm:cxn modelId="{A7ED9BEA-4C94-4CB2-8662-95B38304AB62}" type="presOf" srcId="{38722488-162F-4759-88EA-48F787063CFB}" destId="{07754174-8C13-4C45-9D69-0B20C196CABC}" srcOrd="0" destOrd="0" presId="urn:microsoft.com/office/officeart/2005/8/layout/radial4"/>
    <dgm:cxn modelId="{EDEFE37C-B91E-4CAA-AEB1-173B12DC368E}" srcId="{38722488-162F-4759-88EA-48F787063CFB}" destId="{45A153AE-0BB2-43C6-B127-D0CC932D7D0C}" srcOrd="3" destOrd="0" parTransId="{5ACD18AF-5943-421B-9127-117431AC1874}" sibTransId="{C1F0B49A-900B-4D0C-9327-3A66F7E20B4E}"/>
    <dgm:cxn modelId="{FFE51077-B4D9-4B8F-92A9-CE2951010743}" srcId="{E6E664F1-4458-4E31-888F-3AD3D61BFAF9}" destId="{2B7CE165-34DF-47B3-94EA-181BAF2948BB}" srcOrd="4" destOrd="0" parTransId="{D2575339-8708-4B1B-8D68-E3B7EDE07F99}" sibTransId="{B5B53442-285D-4685-89FB-C83CAC00D52D}"/>
    <dgm:cxn modelId="{B4EAF71E-419B-4035-8296-8BA12292B033}" type="presOf" srcId="{6E065ADB-9DA3-48F9-9D5F-697F219A56D9}" destId="{492970E6-71F9-4B78-9A75-ABFE3F7AB20D}" srcOrd="0" destOrd="0" presId="urn:microsoft.com/office/officeart/2005/8/layout/radial4"/>
    <dgm:cxn modelId="{523D486C-98FE-4CD9-B23B-62DFDA8DB47A}" type="presOf" srcId="{E796CDEF-1232-43FF-8AA7-18545FC198F0}" destId="{28FB3CFF-B073-41AA-B5F6-1DEB57ABA12E}" srcOrd="0" destOrd="0" presId="urn:microsoft.com/office/officeart/2005/8/layout/radial4"/>
    <dgm:cxn modelId="{6B20A55B-FFAA-4ED6-8415-CC4DA3AEA7DB}" type="presParOf" srcId="{07754174-8C13-4C45-9D69-0B20C196CABC}" destId="{62A1349C-983F-4400-B92F-90B3BC6A8E77}" srcOrd="0" destOrd="0" presId="urn:microsoft.com/office/officeart/2005/8/layout/radial4"/>
    <dgm:cxn modelId="{D346A0F4-6988-4D9F-92A8-42465AF4E064}" type="presParOf" srcId="{07754174-8C13-4C45-9D69-0B20C196CABC}" destId="{1932BA59-B0D5-462C-80EC-C19F0C3B8424}" srcOrd="1" destOrd="0" presId="urn:microsoft.com/office/officeart/2005/8/layout/radial4"/>
    <dgm:cxn modelId="{738CF439-AAB6-4585-B276-252D3DEE050C}" type="presParOf" srcId="{07754174-8C13-4C45-9D69-0B20C196CABC}" destId="{F0892968-5212-4AA1-BEE3-42191DDA6DCF}" srcOrd="2" destOrd="0" presId="urn:microsoft.com/office/officeart/2005/8/layout/radial4"/>
    <dgm:cxn modelId="{66C48258-0D70-4180-9180-CCC377FB0778}" type="presParOf" srcId="{07754174-8C13-4C45-9D69-0B20C196CABC}" destId="{34D44793-2D5A-407E-845B-E2BEF3AC07AC}" srcOrd="3" destOrd="0" presId="urn:microsoft.com/office/officeart/2005/8/layout/radial4"/>
    <dgm:cxn modelId="{651E2BD7-177B-4029-9C08-0501469F426E}" type="presParOf" srcId="{07754174-8C13-4C45-9D69-0B20C196CABC}" destId="{492970E6-71F9-4B78-9A75-ABFE3F7AB20D}" srcOrd="4" destOrd="0" presId="urn:microsoft.com/office/officeart/2005/8/layout/radial4"/>
    <dgm:cxn modelId="{72A7F5D0-7E82-411D-93DF-6773BA99572B}" type="presParOf" srcId="{07754174-8C13-4C45-9D69-0B20C196CABC}" destId="{5888C412-263E-4FEF-B6CE-5C85848516F6}" srcOrd="5" destOrd="0" presId="urn:microsoft.com/office/officeart/2005/8/layout/radial4"/>
    <dgm:cxn modelId="{1316BA34-F633-4170-874A-21A32BAF15F6}" type="presParOf" srcId="{07754174-8C13-4C45-9D69-0B20C196CABC}" destId="{39090B5F-1925-4881-885C-07CA676377F9}" srcOrd="6" destOrd="0" presId="urn:microsoft.com/office/officeart/2005/8/layout/radial4"/>
    <dgm:cxn modelId="{B61F47E3-2FB6-478B-A9A2-B0C718097005}" type="presParOf" srcId="{07754174-8C13-4C45-9D69-0B20C196CABC}" destId="{28FB3CFF-B073-41AA-B5F6-1DEB57ABA12E}" srcOrd="7" destOrd="0" presId="urn:microsoft.com/office/officeart/2005/8/layout/radial4"/>
    <dgm:cxn modelId="{7021CF37-B72C-44FA-A02F-5F7509DC536D}" type="presParOf" srcId="{07754174-8C13-4C45-9D69-0B20C196CABC}" destId="{60E20599-4EC0-4D8F-BAD0-09B3EAE01E99}" srcOrd="8" destOrd="0" presId="urn:microsoft.com/office/officeart/2005/8/layout/radial4"/>
    <dgm:cxn modelId="{77DFC245-BAB7-45B8-A345-6DA9F8DFBC80}" type="presParOf" srcId="{07754174-8C13-4C45-9D69-0B20C196CABC}" destId="{7E592F0D-8F51-441D-870F-31CACCBF5765}" srcOrd="9" destOrd="0" presId="urn:microsoft.com/office/officeart/2005/8/layout/radial4"/>
    <dgm:cxn modelId="{9D39EE12-F21C-4415-BA9F-864EECFD5B03}" type="presParOf" srcId="{07754174-8C13-4C45-9D69-0B20C196CABC}" destId="{A091BD32-E669-4CD8-BA11-767656C1A11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BCDE43-212A-497F-9E5A-A1832121777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FF8964-874C-40AF-AAF8-DE90384A5AFB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За </a:t>
          </a:r>
          <a:r>
            <a:rPr lang="ru-RU" sz="2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 – 2016 годы </a:t>
          </a:r>
          <a:r>
            <a:rPr lang="ru-RU" sz="2000" b="1" i="0" dirty="0" smtClean="0">
              <a:solidFill>
                <a:srgbClr val="002060"/>
              </a:solidFill>
            </a:rPr>
            <a:t>осуществлена </a:t>
          </a:r>
          <a:r>
            <a:rPr lang="ru-RU" sz="24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 выездная тематическая проверка</a:t>
          </a:r>
          <a:endParaRPr lang="ru-RU" sz="2000" b="1" i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77AA0-C0F0-4DEB-B574-E30593E94258}" type="parTrans" cxnId="{8E3DD448-9ED8-4198-931C-0AAA1ED6B3F2}">
      <dgm:prSet/>
      <dgm:spPr/>
      <dgm:t>
        <a:bodyPr/>
        <a:lstStyle/>
        <a:p>
          <a:endParaRPr lang="ru-RU"/>
        </a:p>
      </dgm:t>
    </dgm:pt>
    <dgm:pt modelId="{A481A262-CC50-4797-B6DA-094689B97F50}" type="sibTrans" cxnId="{8E3DD448-9ED8-4198-931C-0AAA1ED6B3F2}">
      <dgm:prSet/>
      <dgm:spPr/>
      <dgm:t>
        <a:bodyPr/>
        <a:lstStyle/>
        <a:p>
          <a:endParaRPr lang="ru-RU"/>
        </a:p>
      </dgm:t>
    </dgm:pt>
    <dgm:pt modelId="{3D515E56-C27F-44D8-9D38-400A10454050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За </a:t>
          </a:r>
          <a:r>
            <a:rPr lang="ru-RU" sz="2400" b="1" i="0" dirty="0" smtClean="0">
              <a:solidFill>
                <a:srgbClr val="002060"/>
              </a:solidFill>
            </a:rPr>
            <a:t>2015 год </a:t>
          </a:r>
          <a:r>
            <a:rPr lang="ru-RU" sz="2000" b="1" i="0" dirty="0" smtClean="0">
              <a:solidFill>
                <a:srgbClr val="002060"/>
              </a:solidFill>
            </a:rPr>
            <a:t>проведены </a:t>
          </a:r>
          <a:r>
            <a:rPr lang="ru-RU" sz="24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проверки </a:t>
          </a:r>
          <a:r>
            <a:rPr lang="ru-RU" sz="2000" b="1" i="0" dirty="0" smtClean="0">
              <a:solidFill>
                <a:srgbClr val="002060"/>
              </a:solidFill>
            </a:rPr>
            <a:t>назначения мер социальной поддержки (свыше 310 тыс. электронных дел)</a:t>
          </a:r>
          <a:endParaRPr lang="ru-RU" sz="2000" b="1" i="0" dirty="0">
            <a:solidFill>
              <a:srgbClr val="002060"/>
            </a:solidFill>
          </a:endParaRPr>
        </a:p>
      </dgm:t>
    </dgm:pt>
    <dgm:pt modelId="{B652A298-ED0D-4F8A-97A6-3FD91DAA36B5}" type="parTrans" cxnId="{BCFD755C-70DD-4EFE-966C-F7F65192BC13}">
      <dgm:prSet/>
      <dgm:spPr/>
      <dgm:t>
        <a:bodyPr/>
        <a:lstStyle/>
        <a:p>
          <a:endParaRPr lang="ru-RU"/>
        </a:p>
      </dgm:t>
    </dgm:pt>
    <dgm:pt modelId="{2B644F8E-EC83-4C90-98DC-8B1E2181B8B9}" type="sibTrans" cxnId="{BCFD755C-70DD-4EFE-966C-F7F65192BC13}">
      <dgm:prSet/>
      <dgm:spPr/>
      <dgm:t>
        <a:bodyPr/>
        <a:lstStyle/>
        <a:p>
          <a:endParaRPr lang="ru-RU"/>
        </a:p>
      </dgm:t>
    </dgm:pt>
    <dgm:pt modelId="{C8429594-151D-45A1-A4CF-ADD81BD0D4DA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За </a:t>
          </a:r>
          <a:r>
            <a:rPr lang="ru-RU" sz="2400" b="1" i="0" dirty="0" smtClean="0">
              <a:solidFill>
                <a:srgbClr val="002060"/>
              </a:solidFill>
            </a:rPr>
            <a:t>2016 год </a:t>
          </a:r>
          <a:r>
            <a:rPr lang="ru-RU" sz="2000" b="1" i="0" dirty="0" smtClean="0">
              <a:solidFill>
                <a:srgbClr val="002060"/>
              </a:solidFill>
            </a:rPr>
            <a:t>проведены </a:t>
          </a:r>
          <a:r>
            <a:rPr lang="ru-RU" sz="24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проверки </a:t>
          </a:r>
          <a:r>
            <a:rPr lang="ru-RU" sz="2000" b="1" i="0" dirty="0" smtClean="0">
              <a:solidFill>
                <a:srgbClr val="002060"/>
              </a:solidFill>
            </a:rPr>
            <a:t>назначения мер социальной поддержки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0059F9D8-6A5F-4A30-96D8-C388251FB888}" type="parTrans" cxnId="{4DE99A19-28BA-4A9D-8219-70677CE5258F}">
      <dgm:prSet/>
      <dgm:spPr/>
      <dgm:t>
        <a:bodyPr/>
        <a:lstStyle/>
        <a:p>
          <a:endParaRPr lang="ru-RU"/>
        </a:p>
      </dgm:t>
    </dgm:pt>
    <dgm:pt modelId="{6FB118F1-35AC-49B4-92AB-1D3FF88F14FA}" type="sibTrans" cxnId="{4DE99A19-28BA-4A9D-8219-70677CE5258F}">
      <dgm:prSet/>
      <dgm:spPr/>
      <dgm:t>
        <a:bodyPr/>
        <a:lstStyle/>
        <a:p>
          <a:endParaRPr lang="ru-RU"/>
        </a:p>
      </dgm:t>
    </dgm:pt>
    <dgm:pt modelId="{9616000B-29CE-4652-88E1-843679E6E4EC}" type="pres">
      <dgm:prSet presAssocID="{89BCDE43-212A-497F-9E5A-A18321217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8AAE53-1681-493D-B837-1F1276A010FC}" type="pres">
      <dgm:prSet presAssocID="{94FF8964-874C-40AF-AAF8-DE90384A5AFB}" presName="parentText" presStyleLbl="node1" presStyleIdx="0" presStyleCnt="3" custScaleY="88330" custLinFactY="-25887" custLinFactNeighborX="-17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65F2-1677-474F-841E-1225EE9603E2}" type="pres">
      <dgm:prSet presAssocID="{A481A262-CC50-4797-B6DA-094689B97F50}" presName="spacer" presStyleCnt="0"/>
      <dgm:spPr/>
      <dgm:t>
        <a:bodyPr/>
        <a:lstStyle/>
        <a:p>
          <a:endParaRPr lang="ru-RU"/>
        </a:p>
      </dgm:t>
    </dgm:pt>
    <dgm:pt modelId="{5707208F-31B1-413F-B048-593FA069AE0A}" type="pres">
      <dgm:prSet presAssocID="{3D515E56-C27F-44D8-9D38-400A10454050}" presName="parentText" presStyleLbl="node1" presStyleIdx="1" presStyleCnt="3" custScaleY="98464" custLinFactNeighborX="885" custLinFactNeighborY="-72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CCCB5-B7B9-4EE3-BA52-96F8EC23A617}" type="pres">
      <dgm:prSet presAssocID="{2B644F8E-EC83-4C90-98DC-8B1E2181B8B9}" presName="spacer" presStyleCnt="0"/>
      <dgm:spPr/>
      <dgm:t>
        <a:bodyPr/>
        <a:lstStyle/>
        <a:p>
          <a:endParaRPr lang="ru-RU"/>
        </a:p>
      </dgm:t>
    </dgm:pt>
    <dgm:pt modelId="{1BB75C37-F54D-4E2E-9DF1-5CE619359035}" type="pres">
      <dgm:prSet presAssocID="{C8429594-151D-45A1-A4CF-ADD81BD0D4DA}" presName="parentText" presStyleLbl="node1" presStyleIdx="2" presStyleCnt="3" custLinFactNeighborY="-19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7F2EC-DFFA-4372-9A25-3226909585BF}" type="presOf" srcId="{89BCDE43-212A-497F-9E5A-A1832121777A}" destId="{9616000B-29CE-4652-88E1-843679E6E4EC}" srcOrd="0" destOrd="0" presId="urn:microsoft.com/office/officeart/2005/8/layout/vList2"/>
    <dgm:cxn modelId="{56BA2C54-CB6C-4BC7-A3A1-9B58CC12962C}" type="presOf" srcId="{94FF8964-874C-40AF-AAF8-DE90384A5AFB}" destId="{9E8AAE53-1681-493D-B837-1F1276A010FC}" srcOrd="0" destOrd="0" presId="urn:microsoft.com/office/officeart/2005/8/layout/vList2"/>
    <dgm:cxn modelId="{45659AF6-D537-4EDA-BB9B-61EE652EAF9F}" type="presOf" srcId="{C8429594-151D-45A1-A4CF-ADD81BD0D4DA}" destId="{1BB75C37-F54D-4E2E-9DF1-5CE619359035}" srcOrd="0" destOrd="0" presId="urn:microsoft.com/office/officeart/2005/8/layout/vList2"/>
    <dgm:cxn modelId="{8E3DD448-9ED8-4198-931C-0AAA1ED6B3F2}" srcId="{89BCDE43-212A-497F-9E5A-A1832121777A}" destId="{94FF8964-874C-40AF-AAF8-DE90384A5AFB}" srcOrd="0" destOrd="0" parTransId="{82E77AA0-C0F0-4DEB-B574-E30593E94258}" sibTransId="{A481A262-CC50-4797-B6DA-094689B97F50}"/>
    <dgm:cxn modelId="{E68F53DE-8249-46E4-AB1D-DDECAEA6D784}" type="presOf" srcId="{3D515E56-C27F-44D8-9D38-400A10454050}" destId="{5707208F-31B1-413F-B048-593FA069AE0A}" srcOrd="0" destOrd="0" presId="urn:microsoft.com/office/officeart/2005/8/layout/vList2"/>
    <dgm:cxn modelId="{4DE99A19-28BA-4A9D-8219-70677CE5258F}" srcId="{89BCDE43-212A-497F-9E5A-A1832121777A}" destId="{C8429594-151D-45A1-A4CF-ADD81BD0D4DA}" srcOrd="2" destOrd="0" parTransId="{0059F9D8-6A5F-4A30-96D8-C388251FB888}" sibTransId="{6FB118F1-35AC-49B4-92AB-1D3FF88F14FA}"/>
    <dgm:cxn modelId="{BCFD755C-70DD-4EFE-966C-F7F65192BC13}" srcId="{89BCDE43-212A-497F-9E5A-A1832121777A}" destId="{3D515E56-C27F-44D8-9D38-400A10454050}" srcOrd="1" destOrd="0" parTransId="{B652A298-ED0D-4F8A-97A6-3FD91DAA36B5}" sibTransId="{2B644F8E-EC83-4C90-98DC-8B1E2181B8B9}"/>
    <dgm:cxn modelId="{19D7779F-D8B4-4CBF-BF9F-AEA0B992C110}" type="presParOf" srcId="{9616000B-29CE-4652-88E1-843679E6E4EC}" destId="{9E8AAE53-1681-493D-B837-1F1276A010FC}" srcOrd="0" destOrd="0" presId="urn:microsoft.com/office/officeart/2005/8/layout/vList2"/>
    <dgm:cxn modelId="{DDA4C187-D893-4AF0-BDD1-7F12F20FE38B}" type="presParOf" srcId="{9616000B-29CE-4652-88E1-843679E6E4EC}" destId="{98B865F2-1677-474F-841E-1225EE9603E2}" srcOrd="1" destOrd="0" presId="urn:microsoft.com/office/officeart/2005/8/layout/vList2"/>
    <dgm:cxn modelId="{9F8B2F30-54F1-4100-947F-8F89AE79F44D}" type="presParOf" srcId="{9616000B-29CE-4652-88E1-843679E6E4EC}" destId="{5707208F-31B1-413F-B048-593FA069AE0A}" srcOrd="2" destOrd="0" presId="urn:microsoft.com/office/officeart/2005/8/layout/vList2"/>
    <dgm:cxn modelId="{CB1204E1-E534-4805-ABBF-3D6DB5E5ACCD}" type="presParOf" srcId="{9616000B-29CE-4652-88E1-843679E6E4EC}" destId="{ACFCCCB5-B7B9-4EE3-BA52-96F8EC23A617}" srcOrd="3" destOrd="0" presId="urn:microsoft.com/office/officeart/2005/8/layout/vList2"/>
    <dgm:cxn modelId="{85D82931-842F-4E6B-A72C-F781C93ACA21}" type="presParOf" srcId="{9616000B-29CE-4652-88E1-843679E6E4EC}" destId="{1BB75C37-F54D-4E2E-9DF1-5CE6193590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CDE43-212A-497F-9E5A-A1832121777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FF8964-874C-40AF-AAF8-DE90384A5AFB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Реализация ВЦП </a:t>
          </a:r>
          <a:r>
            <a:rPr lang="en-US" sz="2000" b="1" i="0" dirty="0" smtClean="0">
              <a:solidFill>
                <a:srgbClr val="002060"/>
              </a:solidFill>
            </a:rPr>
            <a:t>"</a:t>
          </a:r>
          <a:r>
            <a:rPr lang="ru-RU" sz="2000" b="1" i="0" dirty="0" smtClean="0">
              <a:solidFill>
                <a:srgbClr val="002060"/>
              </a:solidFill>
            </a:rPr>
            <a:t>Совершенствование системы предоставления отдельным категориям граждан мер социальной поддержки, предусмотренных законодательством Российской Федерации и Омской области</a:t>
          </a:r>
          <a:r>
            <a:rPr lang="en-US" sz="2000" b="1" i="0" dirty="0" smtClean="0">
              <a:solidFill>
                <a:srgbClr val="002060"/>
              </a:solidFill>
            </a:rPr>
            <a:t>"</a:t>
          </a:r>
          <a:endParaRPr lang="ru-RU" sz="2000" b="1" i="0" dirty="0">
            <a:solidFill>
              <a:srgbClr val="002060"/>
            </a:solidFill>
          </a:endParaRPr>
        </a:p>
      </dgm:t>
    </dgm:pt>
    <dgm:pt modelId="{82E77AA0-C0F0-4DEB-B574-E30593E94258}" type="parTrans" cxnId="{8E3DD448-9ED8-4198-931C-0AAA1ED6B3F2}">
      <dgm:prSet/>
      <dgm:spPr/>
      <dgm:t>
        <a:bodyPr/>
        <a:lstStyle/>
        <a:p>
          <a:endParaRPr lang="ru-RU"/>
        </a:p>
      </dgm:t>
    </dgm:pt>
    <dgm:pt modelId="{A481A262-CC50-4797-B6DA-094689B97F50}" type="sibTrans" cxnId="{8E3DD448-9ED8-4198-931C-0AAA1ED6B3F2}">
      <dgm:prSet/>
      <dgm:spPr/>
      <dgm:t>
        <a:bodyPr/>
        <a:lstStyle/>
        <a:p>
          <a:endParaRPr lang="ru-RU"/>
        </a:p>
      </dgm:t>
    </dgm:pt>
    <dgm:pt modelId="{3D515E56-C27F-44D8-9D38-400A10454050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Применение принципов </a:t>
          </a:r>
          <a:r>
            <a:rPr lang="ru-RU" sz="2000" b="1" i="0" dirty="0" err="1" smtClean="0">
              <a:solidFill>
                <a:srgbClr val="002060"/>
              </a:solidFill>
            </a:rPr>
            <a:t>адресности</a:t>
          </a:r>
          <a:r>
            <a:rPr lang="ru-RU" sz="2000" b="1" i="0" dirty="0" smtClean="0">
              <a:solidFill>
                <a:srgbClr val="002060"/>
              </a:solidFill>
            </a:rPr>
            <a:t> и нуждаемости при введении новых МСП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B652A298-ED0D-4F8A-97A6-3FD91DAA36B5}" type="parTrans" cxnId="{BCFD755C-70DD-4EFE-966C-F7F65192BC13}">
      <dgm:prSet/>
      <dgm:spPr/>
      <dgm:t>
        <a:bodyPr/>
        <a:lstStyle/>
        <a:p>
          <a:endParaRPr lang="ru-RU"/>
        </a:p>
      </dgm:t>
    </dgm:pt>
    <dgm:pt modelId="{2B644F8E-EC83-4C90-98DC-8B1E2181B8B9}" type="sibTrans" cxnId="{BCFD755C-70DD-4EFE-966C-F7F65192BC13}">
      <dgm:prSet/>
      <dgm:spPr/>
      <dgm:t>
        <a:bodyPr/>
        <a:lstStyle/>
        <a:p>
          <a:endParaRPr lang="ru-RU"/>
        </a:p>
      </dgm:t>
    </dgm:pt>
    <dgm:pt modelId="{C8429594-151D-45A1-A4CF-ADD81BD0D4DA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Возмещение денежных средств, подлежащих возврату</a:t>
          </a:r>
          <a:endParaRPr lang="ru-RU" sz="2000" b="1" i="0" dirty="0">
            <a:solidFill>
              <a:srgbClr val="002060"/>
            </a:solidFill>
          </a:endParaRPr>
        </a:p>
      </dgm:t>
    </dgm:pt>
    <dgm:pt modelId="{0059F9D8-6A5F-4A30-96D8-C388251FB888}" type="parTrans" cxnId="{4DE99A19-28BA-4A9D-8219-70677CE5258F}">
      <dgm:prSet/>
      <dgm:spPr/>
      <dgm:t>
        <a:bodyPr/>
        <a:lstStyle/>
        <a:p>
          <a:endParaRPr lang="ru-RU"/>
        </a:p>
      </dgm:t>
    </dgm:pt>
    <dgm:pt modelId="{6FB118F1-35AC-49B4-92AB-1D3FF88F14FA}" type="sibTrans" cxnId="{4DE99A19-28BA-4A9D-8219-70677CE5258F}">
      <dgm:prSet/>
      <dgm:spPr/>
      <dgm:t>
        <a:bodyPr/>
        <a:lstStyle/>
        <a:p>
          <a:endParaRPr lang="ru-RU"/>
        </a:p>
      </dgm:t>
    </dgm:pt>
    <dgm:pt modelId="{C9A7453D-8394-4623-858D-A9A4FE06223F}">
      <dgm:prSet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ru-RU" sz="2000" b="1" i="0" dirty="0" smtClean="0">
              <a:solidFill>
                <a:srgbClr val="002060"/>
              </a:solidFill>
            </a:rPr>
            <a:t>Обеспечение оптимизации расходов областного бюджета при предоставлении МСП</a:t>
          </a:r>
          <a:endParaRPr lang="ru-RU" sz="2000" b="1" i="0" dirty="0">
            <a:solidFill>
              <a:srgbClr val="002060"/>
            </a:solidFill>
          </a:endParaRPr>
        </a:p>
      </dgm:t>
    </dgm:pt>
    <dgm:pt modelId="{4C6AA18E-FF2E-486C-88D0-EE44E9B64C2D}" type="parTrans" cxnId="{612F5941-8901-4960-A382-B975C0068EAF}">
      <dgm:prSet/>
      <dgm:spPr/>
      <dgm:t>
        <a:bodyPr/>
        <a:lstStyle/>
        <a:p>
          <a:endParaRPr lang="ru-RU"/>
        </a:p>
      </dgm:t>
    </dgm:pt>
    <dgm:pt modelId="{E5DE5F36-B9DE-48A7-974E-95DC4A9A2DAB}" type="sibTrans" cxnId="{612F5941-8901-4960-A382-B975C0068EAF}">
      <dgm:prSet/>
      <dgm:spPr/>
      <dgm:t>
        <a:bodyPr/>
        <a:lstStyle/>
        <a:p>
          <a:endParaRPr lang="ru-RU"/>
        </a:p>
      </dgm:t>
    </dgm:pt>
    <dgm:pt modelId="{9616000B-29CE-4652-88E1-843679E6E4EC}" type="pres">
      <dgm:prSet presAssocID="{89BCDE43-212A-497F-9E5A-A18321217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8AAE53-1681-493D-B837-1F1276A010FC}" type="pres">
      <dgm:prSet presAssocID="{94FF8964-874C-40AF-AAF8-DE90384A5AFB}" presName="parentText" presStyleLbl="node1" presStyleIdx="0" presStyleCnt="4" custScaleY="98453" custLinFactY="-25887" custLinFactNeighborX="-17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65F2-1677-474F-841E-1225EE9603E2}" type="pres">
      <dgm:prSet presAssocID="{A481A262-CC50-4797-B6DA-094689B97F50}" presName="spacer" presStyleCnt="0"/>
      <dgm:spPr/>
      <dgm:t>
        <a:bodyPr/>
        <a:lstStyle/>
        <a:p>
          <a:endParaRPr lang="ru-RU"/>
        </a:p>
      </dgm:t>
    </dgm:pt>
    <dgm:pt modelId="{5707208F-31B1-413F-B048-593FA069AE0A}" type="pres">
      <dgm:prSet presAssocID="{3D515E56-C27F-44D8-9D38-400A10454050}" presName="parentText" presStyleLbl="node1" presStyleIdx="1" presStyleCnt="4" custScaleY="70650" custLinFactNeighborX="885" custLinFactNeighborY="-72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CCCB5-B7B9-4EE3-BA52-96F8EC23A617}" type="pres">
      <dgm:prSet presAssocID="{2B644F8E-EC83-4C90-98DC-8B1E2181B8B9}" presName="spacer" presStyleCnt="0"/>
      <dgm:spPr/>
      <dgm:t>
        <a:bodyPr/>
        <a:lstStyle/>
        <a:p>
          <a:endParaRPr lang="ru-RU"/>
        </a:p>
      </dgm:t>
    </dgm:pt>
    <dgm:pt modelId="{1BB75C37-F54D-4E2E-9DF1-5CE619359035}" type="pres">
      <dgm:prSet presAssocID="{C8429594-151D-45A1-A4CF-ADD81BD0D4DA}" presName="parentText" presStyleLbl="node1" presStyleIdx="2" presStyleCnt="4" custScaleY="56223" custLinFactNeighborY="-19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26CCB-92C2-4E8D-B755-98BA932EB997}" type="pres">
      <dgm:prSet presAssocID="{6FB118F1-35AC-49B4-92AB-1D3FF88F14FA}" presName="spacer" presStyleCnt="0"/>
      <dgm:spPr/>
    </dgm:pt>
    <dgm:pt modelId="{3A9FF658-6299-4F92-99D3-3F911F38FCBB}" type="pres">
      <dgm:prSet presAssocID="{C9A7453D-8394-4623-858D-A9A4FE06223F}" presName="parentText" presStyleLbl="node1" presStyleIdx="3" presStyleCnt="4" custScaleY="56223" custLinFactNeighborY="-19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0DB3A-78E7-4A9E-88F4-680C16EC2143}" type="presOf" srcId="{89BCDE43-212A-497F-9E5A-A1832121777A}" destId="{9616000B-29CE-4652-88E1-843679E6E4EC}" srcOrd="0" destOrd="0" presId="urn:microsoft.com/office/officeart/2005/8/layout/vList2"/>
    <dgm:cxn modelId="{3DBC0535-96E9-4319-B6C3-7A35731CFAE1}" type="presOf" srcId="{94FF8964-874C-40AF-AAF8-DE90384A5AFB}" destId="{9E8AAE53-1681-493D-B837-1F1276A010FC}" srcOrd="0" destOrd="0" presId="urn:microsoft.com/office/officeart/2005/8/layout/vList2"/>
    <dgm:cxn modelId="{A0364185-2659-421C-9175-4BF0786B1D62}" type="presOf" srcId="{C8429594-151D-45A1-A4CF-ADD81BD0D4DA}" destId="{1BB75C37-F54D-4E2E-9DF1-5CE619359035}" srcOrd="0" destOrd="0" presId="urn:microsoft.com/office/officeart/2005/8/layout/vList2"/>
    <dgm:cxn modelId="{8E3DD448-9ED8-4198-931C-0AAA1ED6B3F2}" srcId="{89BCDE43-212A-497F-9E5A-A1832121777A}" destId="{94FF8964-874C-40AF-AAF8-DE90384A5AFB}" srcOrd="0" destOrd="0" parTransId="{82E77AA0-C0F0-4DEB-B574-E30593E94258}" sibTransId="{A481A262-CC50-4797-B6DA-094689B97F50}"/>
    <dgm:cxn modelId="{431FCB76-141F-443C-9FFC-57099FE40F0A}" type="presOf" srcId="{3D515E56-C27F-44D8-9D38-400A10454050}" destId="{5707208F-31B1-413F-B048-593FA069AE0A}" srcOrd="0" destOrd="0" presId="urn:microsoft.com/office/officeart/2005/8/layout/vList2"/>
    <dgm:cxn modelId="{7ABA463B-C339-47B2-9896-2654BF56ED0C}" type="presOf" srcId="{C9A7453D-8394-4623-858D-A9A4FE06223F}" destId="{3A9FF658-6299-4F92-99D3-3F911F38FCBB}" srcOrd="0" destOrd="0" presId="urn:microsoft.com/office/officeart/2005/8/layout/vList2"/>
    <dgm:cxn modelId="{612F5941-8901-4960-A382-B975C0068EAF}" srcId="{89BCDE43-212A-497F-9E5A-A1832121777A}" destId="{C9A7453D-8394-4623-858D-A9A4FE06223F}" srcOrd="3" destOrd="0" parTransId="{4C6AA18E-FF2E-486C-88D0-EE44E9B64C2D}" sibTransId="{E5DE5F36-B9DE-48A7-974E-95DC4A9A2DAB}"/>
    <dgm:cxn modelId="{4DE99A19-28BA-4A9D-8219-70677CE5258F}" srcId="{89BCDE43-212A-497F-9E5A-A1832121777A}" destId="{C8429594-151D-45A1-A4CF-ADD81BD0D4DA}" srcOrd="2" destOrd="0" parTransId="{0059F9D8-6A5F-4A30-96D8-C388251FB888}" sibTransId="{6FB118F1-35AC-49B4-92AB-1D3FF88F14FA}"/>
    <dgm:cxn modelId="{BCFD755C-70DD-4EFE-966C-F7F65192BC13}" srcId="{89BCDE43-212A-497F-9E5A-A1832121777A}" destId="{3D515E56-C27F-44D8-9D38-400A10454050}" srcOrd="1" destOrd="0" parTransId="{B652A298-ED0D-4F8A-97A6-3FD91DAA36B5}" sibTransId="{2B644F8E-EC83-4C90-98DC-8B1E2181B8B9}"/>
    <dgm:cxn modelId="{A4EAFDF5-AD8F-4DE1-B37A-EF75873F55B8}" type="presParOf" srcId="{9616000B-29CE-4652-88E1-843679E6E4EC}" destId="{9E8AAE53-1681-493D-B837-1F1276A010FC}" srcOrd="0" destOrd="0" presId="urn:microsoft.com/office/officeart/2005/8/layout/vList2"/>
    <dgm:cxn modelId="{C365D180-D224-4ACF-A36B-ED1BA0DB6711}" type="presParOf" srcId="{9616000B-29CE-4652-88E1-843679E6E4EC}" destId="{98B865F2-1677-474F-841E-1225EE9603E2}" srcOrd="1" destOrd="0" presId="urn:microsoft.com/office/officeart/2005/8/layout/vList2"/>
    <dgm:cxn modelId="{91AE94C4-AAEB-435B-8EC4-BECF6AA561A7}" type="presParOf" srcId="{9616000B-29CE-4652-88E1-843679E6E4EC}" destId="{5707208F-31B1-413F-B048-593FA069AE0A}" srcOrd="2" destOrd="0" presId="urn:microsoft.com/office/officeart/2005/8/layout/vList2"/>
    <dgm:cxn modelId="{DEB07C95-1602-4867-BBB3-19EB1A749FB9}" type="presParOf" srcId="{9616000B-29CE-4652-88E1-843679E6E4EC}" destId="{ACFCCCB5-B7B9-4EE3-BA52-96F8EC23A617}" srcOrd="3" destOrd="0" presId="urn:microsoft.com/office/officeart/2005/8/layout/vList2"/>
    <dgm:cxn modelId="{291567C3-1DD4-4BE5-92C5-C31B36880D89}" type="presParOf" srcId="{9616000B-29CE-4652-88E1-843679E6E4EC}" destId="{1BB75C37-F54D-4E2E-9DF1-5CE619359035}" srcOrd="4" destOrd="0" presId="urn:microsoft.com/office/officeart/2005/8/layout/vList2"/>
    <dgm:cxn modelId="{559E4B9C-C90F-41FD-A798-C9FED3F50D20}" type="presParOf" srcId="{9616000B-29CE-4652-88E1-843679E6E4EC}" destId="{F1526CCB-92C2-4E8D-B755-98BA932EB997}" srcOrd="5" destOrd="0" presId="urn:microsoft.com/office/officeart/2005/8/layout/vList2"/>
    <dgm:cxn modelId="{7B479799-571F-4746-9514-9693FDAC1AFB}" type="presParOf" srcId="{9616000B-29CE-4652-88E1-843679E6E4EC}" destId="{3A9FF658-6299-4F92-99D3-3F911F38FC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0.3605</cdr:y>
    </cdr:from>
    <cdr:to>
      <cdr:x>0.40046</cdr:x>
      <cdr:y>0.43887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1656184"/>
          <a:ext cx="9521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млрд. руб.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0.45833</cdr:x>
      <cdr:y>0.43887</cdr:y>
    </cdr:from>
    <cdr:to>
      <cdr:x>0.69349</cdr:x>
      <cdr:y>0.53292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4176" y="2016224"/>
          <a:ext cx="8128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ysClr val="window" lastClr="FFFFFF"/>
              </a:solidFill>
            </a:rPr>
            <a:t>млрд. руб.</a:t>
          </a:r>
          <a:endParaRPr lang="ru-RU" sz="2000" b="1" dirty="0">
            <a:solidFill>
              <a:sysClr val="window" lastClr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0.3605</cdr:y>
    </cdr:from>
    <cdr:to>
      <cdr:x>0.5625</cdr:x>
      <cdr:y>0.45455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1656184"/>
          <a:ext cx="1512168" cy="43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млрд. руб.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0.39583</cdr:x>
      <cdr:y>0.45902</cdr:y>
    </cdr:from>
    <cdr:to>
      <cdr:x>0.85417</cdr:x>
      <cdr:y>0.57377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68152" y="2016224"/>
          <a:ext cx="1584176" cy="504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ysClr val="window" lastClr="FFFFFF"/>
              </a:solidFill>
            </a:rPr>
            <a:t>  млрд. руб.</a:t>
          </a:r>
          <a:endParaRPr lang="ru-RU" sz="2000" b="1" dirty="0">
            <a:solidFill>
              <a:sysClr val="window" lastClr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0.61702</cdr:x>
      <cdr:y>0.07485</cdr:y>
    </cdr:from>
    <cdr:to>
      <cdr:x>0.99422</cdr:x>
      <cdr:y>0.23431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76464" y="288032"/>
          <a:ext cx="2553173" cy="613599"/>
        </a:xfrm>
        <a:prstGeom xmlns:a="http://schemas.openxmlformats.org/drawingml/2006/main" prst="rect">
          <a:avLst/>
        </a:prstGeom>
        <a:ln xmlns:a="http://schemas.openxmlformats.org/drawingml/2006/main" w="38100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2000" b="1" dirty="0" smtClean="0">
              <a:latin typeface="Bookman Old Style" pitchFamily="18" charset="0"/>
            </a:rPr>
            <a:t>Граждане льготных</a:t>
          </a:r>
        </a:p>
        <a:p xmlns:a="http://schemas.openxmlformats.org/drawingml/2006/main">
          <a:pPr algn="r"/>
          <a:r>
            <a:rPr lang="ru-RU" sz="2000" b="1" dirty="0" smtClean="0">
              <a:latin typeface="Bookman Old Style" pitchFamily="18" charset="0"/>
            </a:rPr>
            <a:t>категорий</a:t>
          </a:r>
        </a:p>
      </cdr:txBody>
    </cdr:sp>
  </cdr:relSizeAnchor>
  <cdr:relSizeAnchor xmlns:cdr="http://schemas.openxmlformats.org/drawingml/2006/chartDrawing">
    <cdr:from>
      <cdr:x>0.23404</cdr:x>
      <cdr:y>0.53156</cdr:y>
    </cdr:from>
    <cdr:to>
      <cdr:x>0.42553</cdr:x>
      <cdr:y>0.65558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84176" y="2045430"/>
          <a:ext cx="1296144" cy="477226"/>
        </a:xfrm>
        <a:prstGeom xmlns:a="http://schemas.openxmlformats.org/drawingml/2006/main" prst="rect">
          <a:avLst/>
        </a:prstGeom>
        <a:ln xmlns:a="http://schemas.openxmlformats.org/drawingml/2006/main" w="38100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63%</a:t>
          </a:r>
        </a:p>
      </cdr:txBody>
    </cdr:sp>
  </cdr:relSizeAnchor>
  <cdr:relSizeAnchor xmlns:cdr="http://schemas.openxmlformats.org/drawingml/2006/chartDrawing">
    <cdr:from>
      <cdr:x>0.42553</cdr:x>
      <cdr:y>0.20585</cdr:y>
    </cdr:from>
    <cdr:to>
      <cdr:x>0.54255</cdr:x>
      <cdr:y>0.38981</cdr:y>
    </cdr:to>
    <cdr:sp macro="" textlink="">
      <cdr:nvSpPr>
        <cdr:cNvPr id="6" name="TextBox 1"/>
        <cdr:cNvSpPr txBox="1"/>
      </cdr:nvSpPr>
      <cdr:spPr>
        <a:xfrm xmlns:a="http://schemas.openxmlformats.org/drawingml/2006/main" flipH="1">
          <a:off x="2880320" y="792088"/>
          <a:ext cx="792088" cy="707893"/>
        </a:xfrm>
        <a:prstGeom xmlns:a="http://schemas.openxmlformats.org/drawingml/2006/main" prst="rect">
          <a:avLst/>
        </a:prstGeom>
        <a:ln xmlns:a="http://schemas.openxmlformats.org/drawingml/2006/main" w="38100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37%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0.0168</cdr:x>
      <cdr:y>0.07985</cdr:y>
    </cdr:from>
    <cdr:to>
      <cdr:x>0.1092</cdr:x>
      <cdr:y>0.15969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36004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руб.</a:t>
          </a:r>
          <a:endParaRPr lang="ru-RU" sz="2000" b="1" dirty="0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0.00939</cdr:x>
      <cdr:y>0.01724</cdr:y>
    </cdr:from>
    <cdr:to>
      <cdr:x>0.17832</cdr:x>
      <cdr:y>0.10567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9" y="72008"/>
          <a:ext cx="12961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Text" lastClr="000000"/>
              </a:solidFill>
            </a:rPr>
            <a:t>млн. руб.</a:t>
          </a:r>
          <a:endParaRPr lang="ru-RU" b="1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64C7-36F7-4CEA-8303-A8D7E71B0CAE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955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9" y="9378955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4CAD7-F597-46C5-919C-48C31C2F1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3713"/>
          </a:xfrm>
          <a:prstGeom prst="rect">
            <a:avLst/>
          </a:prstGeom>
        </p:spPr>
        <p:txBody>
          <a:bodyPr vert="horz" lIns="91583" tIns="45791" rIns="91583" bIns="457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7" y="2"/>
            <a:ext cx="2946400" cy="493713"/>
          </a:xfrm>
          <a:prstGeom prst="rect">
            <a:avLst/>
          </a:prstGeom>
        </p:spPr>
        <p:txBody>
          <a:bodyPr vert="horz" lIns="91583" tIns="45791" rIns="91583" bIns="45791" rtlCol="0"/>
          <a:lstStyle>
            <a:lvl1pPr algn="r">
              <a:defRPr sz="1200"/>
            </a:lvl1pPr>
          </a:lstStyle>
          <a:p>
            <a:fld id="{82B34BFF-C3BC-475B-91AA-269DAFF5B4FE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3" tIns="45791" rIns="91583" bIns="457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91064"/>
            <a:ext cx="5438774" cy="4443412"/>
          </a:xfrm>
          <a:prstGeom prst="rect">
            <a:avLst/>
          </a:prstGeom>
        </p:spPr>
        <p:txBody>
          <a:bodyPr vert="horz" lIns="91583" tIns="45791" rIns="91583" bIns="457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583" tIns="45791" rIns="91583" bIns="457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7" y="9378951"/>
            <a:ext cx="2946400" cy="493713"/>
          </a:xfrm>
          <a:prstGeom prst="rect">
            <a:avLst/>
          </a:prstGeom>
        </p:spPr>
        <p:txBody>
          <a:bodyPr vert="horz" lIns="91583" tIns="45791" rIns="91583" bIns="45791" rtlCol="0" anchor="b"/>
          <a:lstStyle>
            <a:lvl1pPr algn="r">
              <a:defRPr sz="1200"/>
            </a:lvl1pPr>
          </a:lstStyle>
          <a:p>
            <a:fld id="{7407D2CE-204B-4775-9B77-490331474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3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D2CE-204B-4775-9B77-490331474D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39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D2CE-204B-4775-9B77-490331474D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D2CE-204B-4775-9B77-490331474DC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D2CE-204B-4775-9B77-490331474DC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D2CE-204B-4775-9B77-490331474DC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39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0D02-32D2-4F92-8DAE-63C6B5D6EDDF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6115-DACA-477F-A9DA-DC5992702183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03FB-4B71-42AF-967F-2B2774191110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B568-B644-420A-9902-E6430803CF07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9327-4F74-4C93-AC91-59477CA6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35EC-ACAB-4327-94A1-E7972B1FFB9E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01DC-84BE-4918-8F55-83F00869D94E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BF1D-9AD1-4DE1-ADA1-A2E3749A5AE6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28D7-C9E9-4252-B0A3-FDFEAA7E6073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689-4BEE-4D42-8D7E-449EEDB37DEC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31AE-2BB3-4144-B165-C8950BF6BD23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4AA-FE4E-4707-95EB-2D54A15497F9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8BD1-1472-4F7F-BCC0-23AF56BDAEFE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51520" y="188640"/>
              <a:ext cx="8640960" cy="64807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88900" cap="flat" cmpd="thickThin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5072074"/>
            <a:ext cx="6191166" cy="1357322"/>
          </a:xfrm>
          <a:prstGeom prst="rect">
            <a:avLst/>
          </a:prstGeom>
          <a:ln>
            <a:noFill/>
          </a:ln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324" y="5550331"/>
            <a:ext cx="81781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Докладчик: </a:t>
            </a:r>
            <a:r>
              <a:rPr lang="ru-RU" sz="2600" b="1" dirty="0" smtClean="0"/>
              <a:t>Е.В. Шипилова </a:t>
            </a:r>
            <a:r>
              <a:rPr lang="ru-RU" sz="2400" b="1" dirty="0" smtClean="0"/>
              <a:t>– заместитель Министра </a:t>
            </a:r>
            <a:br>
              <a:rPr lang="ru-RU" sz="2400" b="1" dirty="0" smtClean="0"/>
            </a:br>
            <a:r>
              <a:rPr lang="ru-RU" sz="2400" b="1" dirty="0" smtClean="0"/>
              <a:t>труда и социального развития  Омской области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268760"/>
            <a:ext cx="8387408" cy="365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Совершенствование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системы предоставления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отдельным категориям граждан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мер социальной поддержки, предусмотренных законодательством Российской Федерации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Омской области</a:t>
            </a: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</a:t>
            </a: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39552" y="5373216"/>
            <a:ext cx="8064896" cy="72008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2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971600" y="980728"/>
              <a:ext cx="7200800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Меры социальной поддержки гражданам, имеющим детей</a:t>
              </a: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971601" y="2420888"/>
          <a:ext cx="7200798" cy="295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3024336"/>
                <a:gridCol w="2952327"/>
              </a:tblGrid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областного бюджета</a:t>
                      </a:r>
                      <a:b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(млрд. руб.)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граждан, </a:t>
                      </a:r>
                    </a:p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имеющих детей</a:t>
                      </a:r>
                      <a:b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(тыс. получателей)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107,1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109,3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111,5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2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4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971600" y="980728"/>
              <a:ext cx="7200800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Меры социальной поддержки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по оплате жилищно-коммунальных услуг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83568" y="2132856"/>
            <a:ext cx="7920880" cy="1008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Число получателей меры социальной поддержки по оплате жилищно-коммунальных услуг – более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307 тыс. чел.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(более 40 льготных категорий)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555776" y="3789039"/>
            <a:ext cx="5616623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2016 год </a:t>
            </a:r>
          </a:p>
          <a:p>
            <a:endParaRPr lang="ru-RU" sz="10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Предусмотрено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3 236,9 млн. руб.,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том числе из областного  бюджета –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2 124,0 млн. руб.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-main-pic" descr="Картинка 4 из 1209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162255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3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5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971600" y="980728"/>
              <a:ext cx="7200800" cy="108012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Новые виды мер социальной поддержки по </a:t>
              </a:r>
              <a:b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оплате жилищно-коммунальных услуг, </a:t>
              </a:r>
              <a:b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установленные в 2016 году</a:t>
              </a:r>
            </a:p>
          </p:txBody>
        </p:sp>
      </p:grpSp>
      <p:graphicFrame>
        <p:nvGraphicFramePr>
          <p:cNvPr id="18" name="Схема 17"/>
          <p:cNvGraphicFramePr/>
          <p:nvPr/>
        </p:nvGraphicFramePr>
        <p:xfrm>
          <a:off x="467544" y="2348881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467544" y="3429000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467544" y="4509120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6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827584" y="1124744"/>
              <a:ext cx="7488832" cy="57606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Динамика среднего размера субсидии на оплату ЖКУ</a:t>
              </a:r>
            </a:p>
          </p:txBody>
        </p:sp>
      </p:grp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251520" y="1628800"/>
          <a:ext cx="857256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0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5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1259632" y="1052736"/>
              <a:ext cx="6624736" cy="7920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Обеспечение бесплатного (льготного) проезда на общественном транспорте</a:t>
              </a: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AF219327-4F74-4C93-AC91-59477CA6458B}" type="slidenum">
              <a:rPr lang="ru-RU" sz="1600" smtClean="0">
                <a:solidFill>
                  <a:schemeClr val="bg1"/>
                </a:solidFill>
              </a:rPr>
              <a:pPr/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572000" y="2276872"/>
            <a:ext cx="3744416" cy="2664296"/>
            <a:chOff x="539552" y="1916832"/>
            <a:chExt cx="3744416" cy="201622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11560" y="1988840"/>
              <a:ext cx="3600400" cy="18722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b="1" dirty="0" smtClean="0">
                  <a:solidFill>
                    <a:schemeClr val="bg1"/>
                  </a:solidFill>
                </a:rPr>
                <a:t>Число граждан, имеющих право на льготы по проезду,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– 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460,9</a:t>
              </a: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тыс. чел.</a:t>
              </a:r>
            </a:p>
          </p:txBody>
        </p:sp>
      </p:grpSp>
      <p:pic>
        <p:nvPicPr>
          <p:cNvPr id="26" name="Рисунок 25" descr="arenda-avtobusa-li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349" y="2291396"/>
            <a:ext cx="3732651" cy="262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2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4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1259632" y="1052736"/>
              <a:ext cx="6624736" cy="7920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</a:rPr>
                <a:t>Расходы областного бюджета на оказание</a:t>
              </a:r>
              <a:br>
                <a:rPr lang="ru-RU" sz="2400" b="1" dirty="0" smtClean="0">
                  <a:solidFill>
                    <a:schemeClr val="bg1"/>
                  </a:solidFill>
                </a:rPr>
              </a:br>
              <a:r>
                <a:rPr lang="ru-RU" sz="2400" b="1" dirty="0" smtClean="0">
                  <a:solidFill>
                    <a:schemeClr val="bg1"/>
                  </a:solidFill>
                </a:rPr>
                <a:t>мер социальной поддержки по проезду </a:t>
              </a:r>
            </a:p>
          </p:txBody>
        </p:sp>
      </p:grpSp>
      <p:graphicFrame>
        <p:nvGraphicFramePr>
          <p:cNvPr id="5" name="Схема 4"/>
          <p:cNvGraphicFramePr/>
          <p:nvPr/>
        </p:nvGraphicFramePr>
        <p:xfrm>
          <a:off x="357158" y="1357298"/>
          <a:ext cx="842968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2204864"/>
          <a:ext cx="767236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AF219327-4F74-4C93-AC91-59477CA6458B}" type="slidenum">
              <a:rPr lang="ru-RU" sz="1600" smtClean="0">
                <a:solidFill>
                  <a:schemeClr val="bg1"/>
                </a:solidFill>
              </a:rPr>
              <a:pPr/>
              <a:t>15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8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Скругленный прямоугольник 16"/>
            <p:cNvSpPr/>
            <p:nvPr/>
          </p:nvSpPr>
          <p:spPr>
            <a:xfrm>
              <a:off x="1691680" y="908720"/>
              <a:ext cx="6120680" cy="50405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</a:rPr>
                <a:t>Создание сети МФЦ</a:t>
              </a:r>
            </a:p>
          </p:txBody>
        </p:sp>
      </p:grp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3744416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Temp\7zE42FC4AB5\DSW_0525.JPG"/>
          <p:cNvPicPr>
            <a:picLocks noChangeAspect="1" noChangeArrowheads="1"/>
          </p:cNvPicPr>
          <p:nvPr/>
        </p:nvPicPr>
        <p:blipFill>
          <a:blip r:embed="rId5" cstate="print"/>
          <a:srcRect l="8696" t="12976" r="13044" b="26407"/>
          <a:stretch>
            <a:fillRect/>
          </a:stretch>
        </p:blipFill>
        <p:spPr bwMode="auto">
          <a:xfrm>
            <a:off x="5076057" y="1700809"/>
            <a:ext cx="3231271" cy="1836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3" name="Рисунок 12" descr="C:\Temp\7zO4C5E5574\DSL_48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89040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841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3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5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1259632" y="836712"/>
              <a:ext cx="6696744" cy="72008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</a:rPr>
                <a:t>Создание сети МФЦ, расширение перечня оказываемых услуг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23528" y="2132856"/>
            <a:ext cx="8352928" cy="2880320"/>
          </a:xfrm>
          <a:prstGeom prst="roundRect">
            <a:avLst>
              <a:gd name="adj" fmla="val 9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17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Picture 3" descr="\\Kudryavcev-pc\f\^--           ФОТО             --^\^--   2013   --^\2013 - (02) февраль 13 Открытие центра социальных выплат Октябрьского округа\DSE_1609.JPG"/>
          <p:cNvPicPr>
            <a:picLocks noChangeAspect="1" noChangeArrowheads="1"/>
          </p:cNvPicPr>
          <p:nvPr/>
        </p:nvPicPr>
        <p:blipFill>
          <a:blip r:embed="rId3" cstate="print"/>
          <a:srcRect t="28050"/>
          <a:stretch>
            <a:fillRect/>
          </a:stretch>
        </p:blipFill>
        <p:spPr bwMode="auto">
          <a:xfrm>
            <a:off x="4283969" y="2313160"/>
            <a:ext cx="4198947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539552" y="2303720"/>
            <a:ext cx="3744416" cy="2539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В МФЦ обеспечены комфортные условия пребывания для граждан</a:t>
            </a:r>
            <a:endParaRPr lang="en-US" sz="5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ru-RU" sz="5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3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5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1115616" y="836712"/>
              <a:ext cx="7056784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Сеть МФЦ на территории Омской области  организована на базе центров социальных выплат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827584" y="1916832"/>
            <a:ext cx="7488832" cy="4248472"/>
          </a:xfrm>
          <a:prstGeom prst="roundRect">
            <a:avLst>
              <a:gd name="adj" fmla="val 9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18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D:\Users\OVSorokin\Desktop\слайд\3.1.JPG"/>
          <p:cNvPicPr>
            <a:picLocks noChangeAspect="1" noChangeArrowheads="1"/>
          </p:cNvPicPr>
          <p:nvPr/>
        </p:nvPicPr>
        <p:blipFill>
          <a:blip r:embed="rId3" cstate="print"/>
          <a:srcRect l="6191" t="16932"/>
          <a:stretch>
            <a:fillRect/>
          </a:stretch>
        </p:blipFill>
        <p:spPr bwMode="auto">
          <a:xfrm>
            <a:off x="1619673" y="3645024"/>
            <a:ext cx="2784714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" t="5504" r="4790" b="5349"/>
          <a:stretch>
            <a:fillRect/>
          </a:stretch>
        </p:blipFill>
        <p:spPr>
          <a:xfrm>
            <a:off x="4788025" y="3645024"/>
            <a:ext cx="2736303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0800000" flipV="1">
            <a:off x="1331640" y="2175390"/>
            <a:ext cx="6696744" cy="1246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cs typeface="Times New Roman" pitchFamily="18" charset="0"/>
              </a:rPr>
              <a:t>Созданная сеть позволила увеличить уровень доступности для граждан предоставления государственных и муниципальных услуг</a:t>
            </a:r>
            <a:endParaRPr lang="ru-RU" sz="2500" b="1" spc="-4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51520" y="260648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4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1259632" y="764704"/>
              <a:ext cx="6768752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Создание сети МФЦ, расширение перечня оказываемых услуг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14488"/>
            <a:ext cx="6768752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На сегодняшний день в  МФЦ предоставляются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более 200 видов услуг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2492896"/>
          <a:ext cx="792088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8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Скругленный прямоугольник 26"/>
            <p:cNvSpPr/>
            <p:nvPr/>
          </p:nvSpPr>
          <p:spPr>
            <a:xfrm>
              <a:off x="971600" y="980728"/>
              <a:ext cx="7200800" cy="64807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cs typeface="Times New Roman" pitchFamily="18" charset="0"/>
                </a:rPr>
                <a:t>Меры социальной поддержки</a:t>
              </a: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5000636"/>
            <a:ext cx="4041775" cy="13239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1000108"/>
            <a:ext cx="500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39552" y="1916832"/>
            <a:ext cx="3744416" cy="1944216"/>
            <a:chOff x="539552" y="1916832"/>
            <a:chExt cx="3744416" cy="201622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11560" y="1988840"/>
              <a:ext cx="3600400" cy="18722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Выплаты гражданам, имеющим детей</a:t>
              </a:r>
              <a:b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</a:br>
              <a:endPara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(111,5 тыс. получателей)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644008" y="1916832"/>
            <a:ext cx="3744416" cy="1944216"/>
            <a:chOff x="539552" y="1916832"/>
            <a:chExt cx="3744416" cy="201622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611560" y="1988840"/>
              <a:ext cx="3600400" cy="18722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Меры социальной поддержки по оплате жилищно-коммунальных услуг</a:t>
              </a:r>
            </a:p>
            <a:p>
              <a:r>
                <a:rPr lang="ru-RU" sz="1100" b="1" dirty="0" smtClean="0">
                  <a:solidFill>
                    <a:schemeClr val="tx1"/>
                  </a:solidFill>
                  <a:latin typeface="Bookman Old Style" pitchFamily="18" charset="0"/>
                </a:rPr>
                <a:t/>
              </a:r>
              <a:br>
                <a:rPr lang="ru-RU" sz="1100" b="1" dirty="0" smtClean="0">
                  <a:solidFill>
                    <a:schemeClr val="tx1"/>
                  </a:solidFill>
                  <a:latin typeface="Bookman Old Style" pitchFamily="18" charset="0"/>
                </a:rPr>
              </a:br>
              <a:r>
                <a:rPr lang="ru-RU" b="1" dirty="0" smtClean="0">
                  <a:solidFill>
                    <a:schemeClr val="tx1"/>
                  </a:solidFill>
                  <a:latin typeface="Bookman Old Style" pitchFamily="18" charset="0"/>
                </a:rPr>
                <a:t>(307,0 тыс. чел.)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9552" y="4149080"/>
            <a:ext cx="3744416" cy="1944216"/>
            <a:chOff x="539552" y="1916832"/>
            <a:chExt cx="3744416" cy="201622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11560" y="1988840"/>
              <a:ext cx="3600400" cy="18722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Социальные выплаты отдельным категориям граждан </a:t>
              </a:r>
              <a:b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</a:br>
              <a:endPara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(291,3 тыс. получателей)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4008" y="4149080"/>
            <a:ext cx="3744416" cy="1944216"/>
            <a:chOff x="539552" y="1916832"/>
            <a:chExt cx="3744416" cy="201622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11560" y="1988840"/>
              <a:ext cx="3600400" cy="18722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Льготный проезд в общественном  транспорте</a:t>
              </a:r>
              <a:br>
                <a:rPr lang="ru-RU" sz="2000" b="1" dirty="0" smtClean="0">
                  <a:solidFill>
                    <a:schemeClr val="tx1"/>
                  </a:solidFill>
                  <a:latin typeface="Bookman Old Style" pitchFamily="18" charset="0"/>
                </a:rPr>
              </a:br>
              <a:endParaRPr lang="ru-RU" sz="1100" b="1" dirty="0" smtClean="0">
                <a:solidFill>
                  <a:schemeClr val="tx1"/>
                </a:solidFill>
                <a:latin typeface="Bookman Old Style" pitchFamily="18" charset="0"/>
              </a:endParaRPr>
            </a:p>
            <a:p>
              <a:r>
                <a:rPr lang="ru-RU" b="1" dirty="0" smtClean="0">
                  <a:solidFill>
                    <a:schemeClr val="tx1"/>
                  </a:solidFill>
                  <a:latin typeface="Bookman Old Style" pitchFamily="18" charset="0"/>
                </a:rPr>
                <a:t>(460,9 тыс. чел.)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1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Скругленный прямоугольник 19"/>
            <p:cNvSpPr/>
            <p:nvPr/>
          </p:nvSpPr>
          <p:spPr>
            <a:xfrm>
              <a:off x="1115616" y="692696"/>
              <a:ext cx="7056784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Создание сети МФЦ, расширение перечня оказываемых услуг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46504" y="6448251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20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988840"/>
            <a:ext cx="2448272" cy="1800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4" cstate="print">
            <a:lum bright="-5000" contrast="5000"/>
          </a:blip>
          <a:srcRect/>
          <a:stretch>
            <a:fillRect/>
          </a:stretch>
        </p:blipFill>
        <p:spPr bwMode="auto">
          <a:xfrm>
            <a:off x="5940152" y="3933056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55576" y="1988840"/>
            <a:ext cx="5040561" cy="601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1. Увеличение времени приема граждан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5575" y="2708920"/>
            <a:ext cx="5040561" cy="9849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2. Обеспечение доступности предоставления услуг для граждан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в 151 отдаленном поселении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5" y="3809614"/>
            <a:ext cx="5040561" cy="601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3. Применение электронной системы управления очередью в г. Омске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1844824"/>
            <a:ext cx="7992888" cy="41764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5575" y="4526372"/>
            <a:ext cx="5040561" cy="601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4. Возможность предварительной записи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5575" y="5255185"/>
            <a:ext cx="5040561" cy="601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5. Работа единой справочно-консультационной службы (СКС)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5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1259632" y="764704"/>
              <a:ext cx="6768752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Осуществление контрольно-методических функций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21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187624" y="1916832"/>
          <a:ext cx="6984776" cy="384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4"/>
          <p:cNvSpPr/>
          <p:nvPr/>
        </p:nvSpPr>
        <p:spPr>
          <a:xfrm>
            <a:off x="7858148" y="4071942"/>
            <a:ext cx="1285852" cy="24238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4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1259632" y="764704"/>
              <a:ext cx="6768752" cy="72008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</a:rPr>
                <a:t>Задачи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22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27584" y="1700808"/>
            <a:ext cx="7200800" cy="1296144"/>
            <a:chOff x="539552" y="1916832"/>
            <a:chExt cx="3744416" cy="201622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39105" y="1988840"/>
              <a:ext cx="3372855" cy="18722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Внедрение в работу МФЦ экстерриториального принципа получения государственных услуг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827584" y="3140968"/>
            <a:ext cx="7272808" cy="1296144"/>
            <a:chOff x="539552" y="1916832"/>
            <a:chExt cx="3744416" cy="201622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836139" y="1988840"/>
              <a:ext cx="3375821" cy="18722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Повышение эффективности работы с использованием  технологических   возможностей (программных продуктов)</a:t>
              </a:r>
            </a:p>
          </p:txBody>
        </p:sp>
      </p:grpSp>
      <p:grpSp>
        <p:nvGrpSpPr>
          <p:cNvPr id="8" name="Группа 24"/>
          <p:cNvGrpSpPr/>
          <p:nvPr/>
        </p:nvGrpSpPr>
        <p:grpSpPr>
          <a:xfrm>
            <a:off x="827584" y="4725144"/>
            <a:ext cx="7272808" cy="1296144"/>
            <a:chOff x="539552" y="1916832"/>
            <a:chExt cx="3744416" cy="201622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39552" y="1916832"/>
              <a:ext cx="3744416" cy="201622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836139" y="1988840"/>
              <a:ext cx="3375821" cy="18722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Усовершенствование программы АИС МФЦ в части интеграции данных в систему ГИС ЭСРН</a:t>
              </a:r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gray">
          <a:xfrm>
            <a:off x="866907" y="1700808"/>
            <a:ext cx="536741" cy="1003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1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gray">
          <a:xfrm>
            <a:off x="866907" y="3140968"/>
            <a:ext cx="536741" cy="1003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2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gray">
          <a:xfrm>
            <a:off x="827584" y="4725144"/>
            <a:ext cx="536741" cy="1003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5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1259632" y="764704"/>
              <a:ext cx="6768752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Предложения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23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27584" y="1916832"/>
          <a:ext cx="75608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4"/>
          <p:cNvSpPr/>
          <p:nvPr/>
        </p:nvSpPr>
        <p:spPr>
          <a:xfrm>
            <a:off x="7858148" y="4071942"/>
            <a:ext cx="1285852" cy="24238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51520" y="188640"/>
              <a:ext cx="8640960" cy="64807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88900" cap="flat" cmpd="thickThin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5072074"/>
            <a:ext cx="6191166" cy="1357322"/>
          </a:xfrm>
          <a:prstGeom prst="rect">
            <a:avLst/>
          </a:prstGeom>
          <a:ln>
            <a:noFill/>
          </a:ln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324" y="5550331"/>
            <a:ext cx="81781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Докладчик: </a:t>
            </a:r>
            <a:r>
              <a:rPr lang="ru-RU" sz="2600" b="1" dirty="0" smtClean="0"/>
              <a:t>Е.В. Шипилова </a:t>
            </a:r>
            <a:r>
              <a:rPr lang="ru-RU" sz="2400" b="1" dirty="0" smtClean="0"/>
              <a:t>– заместитель Министра </a:t>
            </a:r>
            <a:br>
              <a:rPr lang="ru-RU" sz="2400" b="1" dirty="0" smtClean="0"/>
            </a:br>
            <a:r>
              <a:rPr lang="ru-RU" sz="2400" b="1" dirty="0" smtClean="0"/>
              <a:t>труда и социального развития  Омской области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268760"/>
            <a:ext cx="8387408" cy="365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Совершенствование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системы предоставления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отдельным категориям граждан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мер социальной поддержки, предусмотренных законодательством Российской Федерации </a:t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Омской области</a:t>
            </a: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</a:t>
            </a: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39552" y="5373216"/>
            <a:ext cx="8064896" cy="72008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8472" y="6448251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schemeClr val="bg1"/>
                </a:solidFill>
              </a:rPr>
              <a:pPr/>
              <a:t>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971600" y="836712"/>
              <a:ext cx="7272808" cy="9361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Финансирование мер социальной поддержки</a:t>
              </a:r>
              <a:b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Омской области</a:t>
              </a:r>
              <a:endPara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9" name="Содержимое 8"/>
          <p:cNvGraphicFramePr>
            <a:graphicFrameLocks/>
          </p:cNvGraphicFramePr>
          <p:nvPr/>
        </p:nvGraphicFramePr>
        <p:xfrm>
          <a:off x="827584" y="1628800"/>
          <a:ext cx="34563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8"/>
          <p:cNvGraphicFramePr>
            <a:graphicFrameLocks/>
          </p:cNvGraphicFramePr>
          <p:nvPr/>
        </p:nvGraphicFramePr>
        <p:xfrm>
          <a:off x="4860032" y="1628800"/>
          <a:ext cx="34563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Номер слайда 7"/>
          <p:cNvSpPr txBox="1">
            <a:spLocks/>
          </p:cNvSpPr>
          <p:nvPr/>
        </p:nvSpPr>
        <p:spPr>
          <a:xfrm>
            <a:off x="8346504" y="644825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19327-4F74-4C93-AC91-59477CA6458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3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Скругленный прямоугольник 21"/>
            <p:cNvSpPr/>
            <p:nvPr/>
          </p:nvSpPr>
          <p:spPr>
            <a:xfrm>
              <a:off x="971600" y="836712"/>
              <a:ext cx="7272808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Соотношение численности населения Омской области и численности граждан льготных категорий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46504" y="6448251"/>
            <a:ext cx="762000" cy="365125"/>
          </a:xfrm>
        </p:spPr>
        <p:txBody>
          <a:bodyPr/>
          <a:lstStyle/>
          <a:p>
            <a:fld id="{AF219327-4F74-4C93-AC91-59477CA6458B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115616" y="1916832"/>
          <a:ext cx="69847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755576" y="5370322"/>
            <a:ext cx="7632848" cy="93899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BD3A9"/>
              </a:gs>
            </a:gsLst>
            <a:lin ang="27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/>
              <a:t>Численность населения Омской области составляет 1978,5 тыс. чел.,</a:t>
            </a:r>
          </a:p>
          <a:p>
            <a:r>
              <a:rPr lang="ru-RU" sz="2000" b="1" dirty="0" smtClean="0"/>
              <a:t> из них 730 тыс. чел. имеют право на меры социальной поддержки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3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971600" y="836712"/>
              <a:ext cx="7272808" cy="9361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Предоставление мер социальной поддержки отдельным категориям граждан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60748" y="6381328"/>
            <a:ext cx="847756" cy="435936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115616" y="1916832"/>
          <a:ext cx="69127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771800" y="2996952"/>
            <a:ext cx="1584176" cy="936104"/>
          </a:xfrm>
          <a:prstGeom prst="rect">
            <a:avLst/>
          </a:prstGeom>
          <a:ln w="38100"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470,7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тыс. чел.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076056" y="3429000"/>
            <a:ext cx="1440160" cy="936104"/>
          </a:xfrm>
          <a:prstGeom prst="rect">
            <a:avLst/>
          </a:prstGeom>
          <a:ln w="38100"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259,3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тыс.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4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971600" y="980728"/>
              <a:ext cx="7200800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Снижение численности получателей</a:t>
              </a:r>
              <a:b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отдельных мер социальной поддержки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619672" y="1916834"/>
          <a:ext cx="6408712" cy="3960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4176"/>
                <a:gridCol w="1512168"/>
                <a:gridCol w="1576675"/>
                <a:gridCol w="1735693"/>
              </a:tblGrid>
              <a:tr h="1320146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Ветераны труда</a:t>
                      </a:r>
                    </a:p>
                    <a:p>
                      <a:pPr algn="ctr"/>
                      <a:r>
                        <a:rPr lang="ru-RU" sz="2200" dirty="0" smtClean="0"/>
                        <a:t>(тыс. чел.)</a:t>
                      </a:r>
                      <a:endParaRPr lang="ru-RU" sz="22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Труженики тыла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(тыс. чел.)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/>
                        <a:t>Реабилити-рованные</a:t>
                      </a:r>
                      <a:endParaRPr lang="ru-RU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(тыс. чел.)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 год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196,9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31,9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15,2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2016 год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183,3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23,1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13,9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971600" y="1916832"/>
            <a:ext cx="576064" cy="39604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14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971600" y="980728"/>
              <a:ext cx="7200800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Рост численности получателей</a:t>
              </a:r>
              <a:b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отдельных мер социальной поддержки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20272" y="645333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47664" y="1916834"/>
          <a:ext cx="6552727" cy="40728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98897"/>
                <a:gridCol w="1619775"/>
                <a:gridCol w="1619775"/>
                <a:gridCol w="1914280"/>
              </a:tblGrid>
              <a:tr h="1320146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Ветераны Омской области</a:t>
                      </a:r>
                    </a:p>
                    <a:p>
                      <a:pPr algn="ctr"/>
                      <a:r>
                        <a:rPr lang="ru-RU" sz="2200" dirty="0" smtClean="0"/>
                        <a:t>(тыс. чел.)</a:t>
                      </a:r>
                      <a:endParaRPr lang="ru-RU" sz="22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Сироты войны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ru-RU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(тыс. чел.)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Многодетные семьи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(тыс. чел.)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 год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90,1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20,3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2016 год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105,7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10,8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24,4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 rot="10800000">
            <a:off x="971600" y="1916832"/>
            <a:ext cx="576064" cy="403244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0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2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971600" y="980728"/>
              <a:ext cx="7200800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Меры социальной поддержки гражданам, имеющим детей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683568" y="2057954"/>
            <a:ext cx="7704855" cy="108301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BD3A9"/>
              </a:gs>
            </a:gsLst>
            <a:lin ang="27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683568" y="2057954"/>
            <a:ext cx="3096343" cy="100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66"/>
                </a:solidFill>
              </a:rPr>
              <a:t>Послание Президента Российской Федерации </a:t>
            </a:r>
            <a:r>
              <a:rPr lang="ru-RU" sz="2000" dirty="0">
                <a:solidFill>
                  <a:srgbClr val="003366"/>
                </a:solidFill>
              </a:rPr>
              <a:t>Федеральному Собранию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501007"/>
            <a:ext cx="3888432" cy="23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u="sng" dirty="0" smtClean="0"/>
          </a:p>
          <a:p>
            <a:pPr algn="ctr">
              <a:defRPr/>
            </a:pPr>
            <a:r>
              <a:rPr lang="ru-RU" sz="2200" b="1" u="sng" dirty="0" smtClean="0"/>
              <a:t>В Омской области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18 видов </a:t>
            </a:r>
            <a:r>
              <a:rPr lang="ru-RU" sz="2200" b="1" dirty="0" smtClean="0"/>
              <a:t>пособий и выплат</a:t>
            </a:r>
            <a:br>
              <a:rPr lang="ru-RU" sz="2200" b="1" dirty="0" smtClean="0"/>
            </a:br>
            <a:r>
              <a:rPr lang="ru-RU" sz="2200" b="1" dirty="0" smtClean="0"/>
              <a:t>семьям с детьми</a:t>
            </a:r>
          </a:p>
          <a:p>
            <a:pPr algn="ctr">
              <a:defRPr/>
            </a:pPr>
            <a:r>
              <a:rPr lang="ru-RU" sz="2200" b="1" dirty="0" smtClean="0"/>
              <a:t>(8 из них финансируется </a:t>
            </a:r>
            <a:br>
              <a:rPr lang="ru-RU" sz="2200" b="1" dirty="0" smtClean="0"/>
            </a:br>
            <a:r>
              <a:rPr lang="ru-RU" sz="2200" b="1" dirty="0" smtClean="0"/>
              <a:t>из областного бюджета)</a:t>
            </a:r>
          </a:p>
          <a:p>
            <a:pPr algn="ctr">
              <a:defRPr/>
            </a:pPr>
            <a:endParaRPr lang="ru-RU" b="1" dirty="0"/>
          </a:p>
        </p:txBody>
      </p:sp>
      <p:pic>
        <p:nvPicPr>
          <p:cNvPr id="13" name="Рисунок 80" descr="ms1o4rPCTD_kZxHesC695YXXXL4j3HpexhjNOf_P3YmryPKwJ94QGRtDb3Sbc6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168352" cy="23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5686" y="321468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0569" y="2129962"/>
            <a:ext cx="3867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3366"/>
                </a:solidFill>
              </a:rPr>
              <a:t>Продление программы областного</a:t>
            </a:r>
          </a:p>
          <a:p>
            <a:pPr>
              <a:defRPr/>
            </a:pPr>
            <a:r>
              <a:rPr lang="ru-RU" b="1" dirty="0" smtClean="0">
                <a:solidFill>
                  <a:srgbClr val="003366"/>
                </a:solidFill>
              </a:rPr>
              <a:t>материнского (семейного) капитала </a:t>
            </a:r>
          </a:p>
          <a:p>
            <a:pPr>
              <a:defRPr/>
            </a:pPr>
            <a:r>
              <a:rPr lang="ru-RU" b="1" dirty="0" smtClean="0">
                <a:solidFill>
                  <a:srgbClr val="003366"/>
                </a:solidFill>
              </a:rPr>
              <a:t>до 31 декабря 2018 года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779911" y="241799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Группа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4F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51520" y="188640"/>
                <a:ext cx="8640960" cy="6480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 cap="flat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0" name="Группа 10"/>
            <p:cNvGrpSpPr/>
            <p:nvPr/>
          </p:nvGrpSpPr>
          <p:grpSpPr>
            <a:xfrm>
              <a:off x="323528" y="188640"/>
              <a:ext cx="7957548" cy="674338"/>
              <a:chOff x="286860" y="81062"/>
              <a:chExt cx="7957548" cy="674338"/>
            </a:xfrm>
          </p:grpSpPr>
          <p:pic>
            <p:nvPicPr>
              <p:cNvPr id="22" name="Picture 12" descr="министерство_итог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860" y="81062"/>
                <a:ext cx="828756" cy="67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Прямоугольник 2"/>
              <p:cNvSpPr/>
              <p:nvPr/>
            </p:nvSpPr>
            <p:spPr>
              <a:xfrm>
                <a:off x="971600" y="188640"/>
                <a:ext cx="72728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Министерство труда и социального развития  Омской области</a:t>
                </a:r>
                <a:endPara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971600" y="980728"/>
              <a:ext cx="7200800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Семьи, зарегистрированные в качестве многодетных</a:t>
              </a: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539552" y="2420887"/>
            <a:ext cx="3384376" cy="288032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1770" y="2500305"/>
            <a:ext cx="3214710" cy="135356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Ежегодный рост числа многодетных семей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среднем на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семей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ltGray">
          <a:xfrm>
            <a:off x="611560" y="3940635"/>
            <a:ext cx="1584176" cy="1288564"/>
          </a:xfrm>
          <a:prstGeom prst="roundRect">
            <a:avLst>
              <a:gd name="adj" fmla="val 12736"/>
            </a:avLst>
          </a:prstGeom>
          <a:solidFill>
            <a:schemeClr val="bg1"/>
          </a:solidFill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2013 год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413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 </a:t>
            </a: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ltGray">
          <a:xfrm>
            <a:off x="2267744" y="3940635"/>
            <a:ext cx="1584176" cy="1288564"/>
          </a:xfrm>
          <a:prstGeom prst="roundRect">
            <a:avLst>
              <a:gd name="adj" fmla="val 12736"/>
            </a:avLst>
          </a:prstGeom>
          <a:solidFill>
            <a:schemeClr val="bg1"/>
          </a:solidFill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2015 год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431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семья</a:t>
            </a: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AF219327-4F74-4C93-AC91-59477CA6458B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139952" y="2420887"/>
          <a:ext cx="4392488" cy="288032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8192"/>
                <a:gridCol w="2664296"/>
              </a:tblGrid>
              <a:tr h="114951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Год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Число детей в многодетных</a:t>
                      </a:r>
                      <a:r>
                        <a:rPr lang="ru-RU" sz="22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семьях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57693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2014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65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r>
                        <a:rPr lang="ru-RU" sz="2200" b="1" dirty="0" smtClean="0">
                          <a:latin typeface="+mj-lt"/>
                        </a:rPr>
                        <a:t>711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93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2015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73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r>
                        <a:rPr lang="ru-RU" sz="2200" b="1" dirty="0" smtClean="0">
                          <a:latin typeface="+mj-lt"/>
                        </a:rPr>
                        <a:t>021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93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2016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80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r>
                        <a:rPr lang="ru-RU" sz="2200" b="1" dirty="0" smtClean="0">
                          <a:latin typeface="+mj-lt"/>
                        </a:rPr>
                        <a:t>447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60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883</Words>
  <Application>Microsoft Office PowerPoint</Application>
  <PresentationFormat>Экран (4:3)</PresentationFormat>
  <Paragraphs>224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ИСПОЛНЕНИЯ Кодекса Омской области о социальной защите отдельных категорий граждан в 2011 году на территории омской области»</dc:title>
  <dc:creator>Иноземцева Оксана Геннадьевна</dc:creator>
  <cp:lastModifiedBy>EVChupahina</cp:lastModifiedBy>
  <cp:revision>684</cp:revision>
  <cp:lastPrinted>2015-05-12T11:11:03Z</cp:lastPrinted>
  <dcterms:modified xsi:type="dcterms:W3CDTF">2016-09-30T03:37:02Z</dcterms:modified>
</cp:coreProperties>
</file>