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379" r:id="rId3"/>
    <p:sldId id="381" r:id="rId4"/>
    <p:sldId id="371" r:id="rId5"/>
    <p:sldId id="382" r:id="rId6"/>
    <p:sldId id="383" r:id="rId7"/>
    <p:sldId id="384" r:id="rId8"/>
    <p:sldId id="385" r:id="rId9"/>
    <p:sldId id="386" r:id="rId10"/>
    <p:sldId id="387" r:id="rId11"/>
    <p:sldId id="335" r:id="rId12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69C"/>
    <a:srgbClr val="4274B0"/>
    <a:srgbClr val="E5F7FB"/>
    <a:srgbClr val="D4F1F8"/>
    <a:srgbClr val="0594FF"/>
    <a:srgbClr val="99CCFF"/>
    <a:srgbClr val="3399FF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286" autoAdjust="0"/>
    <p:restoredTop sz="93793" autoAdjust="0"/>
  </p:normalViewPr>
  <p:slideViewPr>
    <p:cSldViewPr>
      <p:cViewPr>
        <p:scale>
          <a:sx n="80" d="100"/>
          <a:sy n="80" d="100"/>
        </p:scale>
        <p:origin x="-251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19BDF3-7FCE-45F2-B60A-5A903BE9AC3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F7163E-BCC9-4C98-88B7-8A3BB4CFB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6C52A-FA6B-4C40-88BB-439FDD64F9B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E102-7A29-43D8-A297-EAC54C28F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0949-15E4-41B6-9143-1AD7807D3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898E-D56D-439F-BDA7-93AAE8596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7CE7-6BCD-412F-A309-C9EAB575E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CADC-4061-49DA-B427-937E549BB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88E1-C97A-45EF-B7ED-03E8B80E3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7BC5-9FEB-4019-B80D-A4BF01D46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6F25-FC16-45C5-B517-1BC3C64FC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BEDB-6F23-4C74-BF82-B5F2A045D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E9A79-35F6-4EE5-A083-54D9543A3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067BD-4160-421A-9AEF-676E8A67A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3C0F-8020-4DD3-A393-ED543BB0B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65DA74-A902-4CC4-AA12-0DBC6CE8D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ransition>
    <p:wip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80486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6678613"/>
            <a:ext cx="9144000" cy="188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355600"/>
            <a:ext cx="2376487" cy="4905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333399"/>
                </a:solidFill>
                <a:latin typeface="Impact" pitchFamily="34" charset="0"/>
              </a:rPr>
              <a:t>Правительство</a:t>
            </a:r>
            <a:r>
              <a:rPr lang="en-US" sz="2200" dirty="0" smtClean="0">
                <a:solidFill>
                  <a:srgbClr val="333399"/>
                </a:solidFill>
                <a:latin typeface="Impact" pitchFamily="34" charset="0"/>
              </a:rPr>
              <a:t/>
            </a:r>
            <a:br>
              <a:rPr lang="en-US" sz="2200" dirty="0" smtClean="0">
                <a:solidFill>
                  <a:srgbClr val="333399"/>
                </a:solidFill>
                <a:latin typeface="Impact" pitchFamily="34" charset="0"/>
              </a:rPr>
            </a:br>
            <a:r>
              <a:rPr lang="ru-RU" sz="2200" dirty="0" smtClean="0">
                <a:solidFill>
                  <a:srgbClr val="333399"/>
                </a:solidFill>
                <a:latin typeface="Impact" pitchFamily="34" charset="0"/>
              </a:rPr>
              <a:t>Омской области</a:t>
            </a:r>
            <a:endParaRPr lang="en-US" sz="2200" dirty="0" smtClean="0">
              <a:solidFill>
                <a:srgbClr val="333399"/>
              </a:solidFill>
              <a:latin typeface="Impact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3933056"/>
            <a:ext cx="8784976" cy="864096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3000" b="1" spc="50" dirty="0" smtClean="0">
                <a:ln w="11430"/>
                <a:solidFill>
                  <a:srgbClr val="3A669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Добрых Сергей Владимирович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spc="50" dirty="0" smtClean="0">
                <a:ln w="11430"/>
                <a:solidFill>
                  <a:srgbClr val="3A669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Заместитель Министра труда и социального развития Омской области</a:t>
            </a:r>
          </a:p>
        </p:txBody>
      </p:sp>
      <p:pic>
        <p:nvPicPr>
          <p:cNvPr id="4103" name="Picture 8" descr="герб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2238" y="188913"/>
            <a:ext cx="728662" cy="803275"/>
          </a:xfrm>
        </p:spPr>
      </p:pic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0" y="11113"/>
            <a:ext cx="9144000" cy="69850"/>
          </a:xfrm>
          <a:prstGeom prst="rect">
            <a:avLst/>
          </a:prstGeom>
          <a:solidFill>
            <a:srgbClr val="FD11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-6350" y="104775"/>
            <a:ext cx="9150350" cy="84138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9525" y="1017588"/>
            <a:ext cx="9144000" cy="6508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1588" y="6781800"/>
            <a:ext cx="9144000" cy="69850"/>
          </a:xfrm>
          <a:prstGeom prst="rect">
            <a:avLst/>
          </a:prstGeom>
          <a:solidFill>
            <a:srgbClr val="FD11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6350" y="6675438"/>
            <a:ext cx="9144000" cy="8413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109" name="Line 15"/>
          <p:cNvSpPr>
            <a:spLocks noChangeShapeType="1"/>
          </p:cNvSpPr>
          <p:nvPr/>
        </p:nvSpPr>
        <p:spPr bwMode="auto">
          <a:xfrm>
            <a:off x="0" y="10128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Rectangle 38"/>
          <p:cNvSpPr>
            <a:spLocks noChangeArrowheads="1"/>
          </p:cNvSpPr>
          <p:nvPr/>
        </p:nvSpPr>
        <p:spPr bwMode="auto">
          <a:xfrm>
            <a:off x="1588" y="4861793"/>
            <a:ext cx="9144000" cy="79375"/>
          </a:xfrm>
          <a:prstGeom prst="rect">
            <a:avLst/>
          </a:prstGeom>
          <a:solidFill>
            <a:srgbClr val="0274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4111" name="Rectangle 45"/>
          <p:cNvSpPr>
            <a:spLocks noChangeArrowheads="1"/>
          </p:cNvSpPr>
          <p:nvPr/>
        </p:nvSpPr>
        <p:spPr bwMode="auto">
          <a:xfrm>
            <a:off x="0" y="4943326"/>
            <a:ext cx="9144000" cy="69850"/>
          </a:xfrm>
          <a:prstGeom prst="rect">
            <a:avLst/>
          </a:prstGeom>
          <a:solidFill>
            <a:srgbClr val="FD11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pic>
        <p:nvPicPr>
          <p:cNvPr id="21" name="Picture 37" descr="DSC_0623"/>
          <p:cNvPicPr>
            <a:picLocks noChangeArrowheads="1"/>
          </p:cNvPicPr>
          <p:nvPr/>
        </p:nvPicPr>
        <p:blipFill>
          <a:blip r:embed="rId4" cstate="print"/>
          <a:srcRect t="9685" b="11099"/>
          <a:stretch>
            <a:fillRect/>
          </a:stretch>
        </p:blipFill>
        <p:spPr bwMode="auto">
          <a:xfrm>
            <a:off x="2837424" y="5011994"/>
            <a:ext cx="1590560" cy="16541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Picture 40" descr="08060001"/>
          <p:cNvPicPr>
            <a:picLocks noChangeAspect="1" noChangeArrowheads="1"/>
          </p:cNvPicPr>
          <p:nvPr/>
        </p:nvPicPr>
        <p:blipFill>
          <a:blip r:embed="rId5" cstate="print"/>
          <a:srcRect l="27391" t="16536" r="20430" b="18399"/>
          <a:stretch>
            <a:fillRect/>
          </a:stretch>
        </p:blipFill>
        <p:spPr bwMode="auto">
          <a:xfrm>
            <a:off x="4788024" y="5013176"/>
            <a:ext cx="1927685" cy="16688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2" descr="C:\Documents and Settings\Anna\Рабочий стол\2010-06-10_ Презентация_Коллегия\Тарские ворота.jp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7211" y="5022520"/>
            <a:ext cx="1731636" cy="1646840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3" descr="C:\Documents and Settings\Anna\Рабочий стол\2010-06-10_ Презентация_Коллегия\05170008.JP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5022403"/>
            <a:ext cx="2121669" cy="1645370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7CE7-6BCD-412F-A309-C9EAB575E47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 bwMode="auto">
          <a:xfrm>
            <a:off x="179512" y="1124744"/>
            <a:ext cx="8784976" cy="237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274B0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Доклад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274B0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 заседание</a:t>
            </a:r>
            <a:r>
              <a:rPr kumimoji="0" lang="ru-RU" sz="2400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274B0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коллегии Министерства труда и социального развития Омской области по вопросу реализации на территории Омской области положений Федерального закона от 28 декабря 2013 года № 442-ФЗ «Об основах социального обслуживания граждан в Российской Федерации»</a:t>
            </a:r>
            <a:endParaRPr kumimoji="0" lang="ru-RU" sz="2400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4274B0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E9A79-35F6-4EE5-A083-54D9543A35A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12845"/>
            <a:ext cx="77048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Для получателей социальных услуг, у которых право на получение социальных услуг возникло в соответствии с действовавшим до вступления в силу Закона порядком предоставления социальных услуг, вновь устанавливаемые размеры платы за предоставление социальных услуг и условия ее предоставления не могут быть выше размеров платы за предоставление этим лицам соответствующих услуг, установленных по состоянию на 31 декабря 2014 года, а условия предоставления соответствующих социальных услуг не могут быть ухудшены по сравнению с условиями, установленными по состоянию на 31 декабря 2014 года.</a:t>
            </a: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292080" y="201613"/>
            <a:ext cx="3851920" cy="804862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-2052736" y="0"/>
            <a:ext cx="5795963" cy="80486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827088" y="355600"/>
            <a:ext cx="23764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333399"/>
                </a:solidFill>
                <a:latin typeface="Impact" pitchFamily="34" charset="0"/>
              </a:rPr>
              <a:t>	</a:t>
            </a:r>
            <a:r>
              <a:rPr lang="ru-RU" sz="5600" dirty="0" smtClean="0">
                <a:solidFill>
                  <a:srgbClr val="333399"/>
                </a:solidFill>
                <a:latin typeface="Impact" pitchFamily="34" charset="0"/>
              </a:rPr>
              <a:t>Министерство труда и социального развития</a:t>
            </a:r>
            <a:r>
              <a:rPr lang="en-US" sz="5600" dirty="0">
                <a:solidFill>
                  <a:srgbClr val="333399"/>
                </a:solidFill>
                <a:latin typeface="Impact" pitchFamily="34" charset="0"/>
              </a:rPr>
              <a:t/>
            </a:r>
            <a:br>
              <a:rPr lang="en-US" sz="5600" dirty="0">
                <a:solidFill>
                  <a:srgbClr val="333399"/>
                </a:solidFill>
                <a:latin typeface="Impact" pitchFamily="34" charset="0"/>
              </a:rPr>
            </a:br>
            <a:r>
              <a:rPr lang="ru-RU" sz="5600" dirty="0">
                <a:solidFill>
                  <a:srgbClr val="333399"/>
                </a:solidFill>
                <a:latin typeface="Impact" pitchFamily="34" charset="0"/>
              </a:rPr>
              <a:t>Омской области</a:t>
            </a:r>
            <a:endParaRPr lang="en-US" sz="5600" dirty="0">
              <a:solidFill>
                <a:srgbClr val="333399"/>
              </a:solidFill>
              <a:latin typeface="Impact" pitchFamily="34" charset="0"/>
            </a:endParaRPr>
          </a:p>
        </p:txBody>
      </p:sp>
      <p:pic>
        <p:nvPicPr>
          <p:cNvPr id="22534" name="Picture 8" descr="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8" y="188913"/>
            <a:ext cx="7286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0" y="11113"/>
            <a:ext cx="9144000" cy="69850"/>
          </a:xfrm>
          <a:prstGeom prst="rect">
            <a:avLst/>
          </a:prstGeom>
          <a:solidFill>
            <a:srgbClr val="FD11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-6350" y="104775"/>
            <a:ext cx="9150350" cy="84138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9525" y="1017588"/>
            <a:ext cx="9144000" cy="6508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22538" name="Line 15"/>
          <p:cNvSpPr>
            <a:spLocks noChangeShapeType="1"/>
          </p:cNvSpPr>
          <p:nvPr/>
        </p:nvSpPr>
        <p:spPr bwMode="auto">
          <a:xfrm>
            <a:off x="0" y="10128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1989138"/>
            <a:ext cx="8424863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</p:txBody>
      </p:sp>
      <p:pic>
        <p:nvPicPr>
          <p:cNvPr id="13" name="Picture 37" descr="DSC_0623"/>
          <p:cNvPicPr>
            <a:picLocks noChangeArrowheads="1"/>
          </p:cNvPicPr>
          <p:nvPr/>
        </p:nvPicPr>
        <p:blipFill>
          <a:blip r:embed="rId3" cstate="print"/>
          <a:srcRect t="9685" b="11099"/>
          <a:stretch>
            <a:fillRect/>
          </a:stretch>
        </p:blipFill>
        <p:spPr bwMode="auto">
          <a:xfrm>
            <a:off x="2746375" y="4799013"/>
            <a:ext cx="1825625" cy="17859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40" descr="08060001"/>
          <p:cNvPicPr>
            <a:picLocks noChangeAspect="1" noChangeArrowheads="1"/>
          </p:cNvPicPr>
          <p:nvPr/>
        </p:nvPicPr>
        <p:blipFill>
          <a:blip r:embed="rId4" cstate="print"/>
          <a:srcRect l="27391" t="16536" r="20430" b="18399"/>
          <a:stretch>
            <a:fillRect/>
          </a:stretch>
        </p:blipFill>
        <p:spPr bwMode="auto">
          <a:xfrm>
            <a:off x="4718050" y="4786313"/>
            <a:ext cx="2081213" cy="18018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2" descr="C:\Documents and Settings\Anna\Рабочий стол\2010-06-10_ Презентация_Коллегия\Тарские ворота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5313" y="4810125"/>
            <a:ext cx="1987550" cy="1778000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3" descr="C:\Documents and Settings\Anna\Рабочий стол\2010-06-10_ Презентация_Коллегия\05170008.JP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551" y="4797152"/>
            <a:ext cx="2435225" cy="1776413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7CE7-6BCD-412F-A309-C9EAB575E47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651500" y="201613"/>
            <a:ext cx="3492500" cy="804862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04788"/>
            <a:ext cx="5795963" cy="80486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827088" y="355600"/>
            <a:ext cx="23764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333399"/>
                </a:solidFill>
                <a:latin typeface="Impact" pitchFamily="34" charset="0"/>
              </a:rPr>
              <a:t>	Правительство</a:t>
            </a:r>
            <a:r>
              <a:rPr lang="en-US" sz="2200" dirty="0">
                <a:solidFill>
                  <a:srgbClr val="333399"/>
                </a:solidFill>
                <a:latin typeface="Impact" pitchFamily="34" charset="0"/>
              </a:rPr>
              <a:t/>
            </a:r>
            <a:br>
              <a:rPr lang="en-US" sz="2200" dirty="0">
                <a:solidFill>
                  <a:srgbClr val="333399"/>
                </a:solidFill>
                <a:latin typeface="Impact" pitchFamily="34" charset="0"/>
              </a:rPr>
            </a:br>
            <a:r>
              <a:rPr lang="ru-RU" sz="2200" dirty="0">
                <a:solidFill>
                  <a:srgbClr val="333399"/>
                </a:solidFill>
                <a:latin typeface="Impact" pitchFamily="34" charset="0"/>
              </a:rPr>
              <a:t>Омской области</a:t>
            </a:r>
            <a:endParaRPr lang="en-US" sz="2200" dirty="0">
              <a:solidFill>
                <a:srgbClr val="333399"/>
              </a:solidFill>
              <a:latin typeface="Impact" pitchFamily="34" charset="0"/>
            </a:endParaRPr>
          </a:p>
        </p:txBody>
      </p:sp>
      <p:pic>
        <p:nvPicPr>
          <p:cNvPr id="6150" name="Picture 8" descr="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8" y="188913"/>
            <a:ext cx="7286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11113"/>
            <a:ext cx="9144000" cy="69850"/>
          </a:xfrm>
          <a:prstGeom prst="rect">
            <a:avLst/>
          </a:prstGeom>
          <a:solidFill>
            <a:srgbClr val="FD11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-6350" y="104775"/>
            <a:ext cx="9150350" cy="84138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9525" y="1017588"/>
            <a:ext cx="9144000" cy="6508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0" y="10128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7CE7-6BCD-412F-A309-C9EAB575E47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1196752"/>
            <a:ext cx="8640960" cy="6463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Федеральный закон от 28 декабря 2013 года № 442-ФЗ "Об основах социального обслуживания граждан в Российской Федерации" (далее − Закон) вступил в силу с 1 января 2015 года и заменил собой федеральные </a:t>
            </a:r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законы </a:t>
            </a:r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от 2 августа 1995 г. № 122-ФЗ "О социальном обслуживании граждан пожилого возраста и инвалидов" и от 10 декабря 1995 г. № 195-ФЗ                        </a:t>
            </a:r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Об основах социального обслуживания населения в Российской Федерации".</a:t>
            </a:r>
          </a:p>
          <a:p>
            <a:pPr algn="just"/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направлен на развитие системы социального обслуживания граждан в Российской Федерации, повышение уровня, качества и эффективности предоставления социальных услуг</a:t>
            </a:r>
            <a:r>
              <a:rPr lang="ru-RU" sz="2400" b="1" dirty="0" smtClean="0">
                <a:solidFill>
                  <a:srgbClr val="4274B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4274B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9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9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651500" y="201613"/>
            <a:ext cx="3492500" cy="804862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04788"/>
            <a:ext cx="5795963" cy="80486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827088" y="355600"/>
            <a:ext cx="23764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333399"/>
                </a:solidFill>
                <a:latin typeface="Impact" pitchFamily="34" charset="0"/>
              </a:rPr>
              <a:t>	Правительство</a:t>
            </a:r>
            <a:r>
              <a:rPr lang="en-US" sz="2200" dirty="0">
                <a:solidFill>
                  <a:srgbClr val="333399"/>
                </a:solidFill>
                <a:latin typeface="Impact" pitchFamily="34" charset="0"/>
              </a:rPr>
              <a:t/>
            </a:r>
            <a:br>
              <a:rPr lang="en-US" sz="2200" dirty="0">
                <a:solidFill>
                  <a:srgbClr val="333399"/>
                </a:solidFill>
                <a:latin typeface="Impact" pitchFamily="34" charset="0"/>
              </a:rPr>
            </a:br>
            <a:r>
              <a:rPr lang="ru-RU" sz="2200" dirty="0">
                <a:solidFill>
                  <a:srgbClr val="333399"/>
                </a:solidFill>
                <a:latin typeface="Impact" pitchFamily="34" charset="0"/>
              </a:rPr>
              <a:t>Омской области</a:t>
            </a:r>
            <a:endParaRPr lang="en-US" sz="2200" dirty="0">
              <a:solidFill>
                <a:srgbClr val="333399"/>
              </a:solidFill>
              <a:latin typeface="Impact" pitchFamily="34" charset="0"/>
            </a:endParaRPr>
          </a:p>
        </p:txBody>
      </p:sp>
      <p:pic>
        <p:nvPicPr>
          <p:cNvPr id="6150" name="Picture 8" descr="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8" y="188913"/>
            <a:ext cx="7286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11113"/>
            <a:ext cx="9144000" cy="69850"/>
          </a:xfrm>
          <a:prstGeom prst="rect">
            <a:avLst/>
          </a:prstGeom>
          <a:solidFill>
            <a:srgbClr val="FD11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-6350" y="104775"/>
            <a:ext cx="9150350" cy="84138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9525" y="1017588"/>
            <a:ext cx="9144000" cy="6508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0" y="10128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7CE7-6BCD-412F-A309-C9EAB575E47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4016" y="1196752"/>
            <a:ext cx="8820472" cy="4647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Всего в целях реализации Закона Министерство разработало 22 нормативных правовых актов:</a:t>
            </a:r>
          </a:p>
          <a:p>
            <a:pPr algn="just">
              <a:buFontTx/>
              <a:buChar char="-"/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два Закона Омской области «О внесении изменений в Кодекс Омской области о социальной защите отдельных категорий граждан»;</a:t>
            </a:r>
          </a:p>
          <a:p>
            <a:pPr algn="just">
              <a:buFontTx/>
              <a:buChar char="-"/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 один Указ Губернатора Омской области;</a:t>
            </a:r>
          </a:p>
          <a:p>
            <a:pPr algn="just">
              <a:buFontTx/>
              <a:buChar char="-"/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 девять постановлений Правительства Омской области;</a:t>
            </a:r>
          </a:p>
          <a:p>
            <a:pPr algn="just">
              <a:buFontTx/>
              <a:buChar char="-"/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 десять приказов Министерства.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В настоящее время работа по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 совершенствованию нормативной 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правовой базы Омской области 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в сфере социального обслуживания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3A669C"/>
                </a:solidFill>
                <a:latin typeface="Arial" pitchFamily="34" charset="0"/>
                <a:cs typeface="Arial" pitchFamily="34" charset="0"/>
              </a:rPr>
              <a:t> продолжается.</a:t>
            </a:r>
          </a:p>
          <a:p>
            <a:pPr algn="just"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9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9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D:\Мои документы\Desktop\11_02_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20076">
            <a:off x="5275644" y="3513871"/>
            <a:ext cx="3510229" cy="290801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651500" y="201613"/>
            <a:ext cx="3492500" cy="804862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04788"/>
            <a:ext cx="5795963" cy="80486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827088" y="355600"/>
            <a:ext cx="23764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333399"/>
                </a:solidFill>
                <a:latin typeface="Impact" pitchFamily="34" charset="0"/>
              </a:rPr>
              <a:t>	Правительство</a:t>
            </a:r>
            <a:r>
              <a:rPr lang="en-US" sz="2200" dirty="0">
                <a:solidFill>
                  <a:srgbClr val="333399"/>
                </a:solidFill>
                <a:latin typeface="Impact" pitchFamily="34" charset="0"/>
              </a:rPr>
              <a:t/>
            </a:r>
            <a:br>
              <a:rPr lang="en-US" sz="2200" dirty="0">
                <a:solidFill>
                  <a:srgbClr val="333399"/>
                </a:solidFill>
                <a:latin typeface="Impact" pitchFamily="34" charset="0"/>
              </a:rPr>
            </a:br>
            <a:r>
              <a:rPr lang="ru-RU" sz="2200" dirty="0">
                <a:solidFill>
                  <a:srgbClr val="333399"/>
                </a:solidFill>
                <a:latin typeface="Impact" pitchFamily="34" charset="0"/>
              </a:rPr>
              <a:t>Омской области</a:t>
            </a:r>
            <a:endParaRPr lang="en-US" sz="2200" dirty="0">
              <a:solidFill>
                <a:srgbClr val="333399"/>
              </a:solidFill>
              <a:latin typeface="Impact" pitchFamily="34" charset="0"/>
            </a:endParaRPr>
          </a:p>
        </p:txBody>
      </p:sp>
      <p:pic>
        <p:nvPicPr>
          <p:cNvPr id="6150" name="Picture 8" descr="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8" y="188913"/>
            <a:ext cx="7286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11113"/>
            <a:ext cx="9144000" cy="69850"/>
          </a:xfrm>
          <a:prstGeom prst="rect">
            <a:avLst/>
          </a:prstGeom>
          <a:solidFill>
            <a:srgbClr val="FD11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-6350" y="104775"/>
            <a:ext cx="9150350" cy="84138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9525" y="1017588"/>
            <a:ext cx="9144000" cy="6508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>
              <a:latin typeface="Calibri" pitchFamily="34" charset="0"/>
            </a:endParaRP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0" y="10128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7CE7-6BCD-412F-A309-C9EAB575E4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4016" y="1628801"/>
            <a:ext cx="8460432" cy="3693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целях реализации Закона Министерством проведены информационно-разъяснительные работы. Так проведены 5 выездных семинаров с работниками организаций социального обслуживания, совещания с руководителями территориальных органов </a:t>
            </a:r>
          </a:p>
          <a:p>
            <a:pPr algn="just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Министерства, руководителями </a:t>
            </a:r>
          </a:p>
          <a:p>
            <a:pPr algn="just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организаций социального </a:t>
            </a:r>
          </a:p>
          <a:p>
            <a:pPr algn="just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обслуживания.</a:t>
            </a:r>
          </a:p>
          <a:p>
            <a:pPr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" descr="D:\Мои документы\Desktop\iCA31H5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89040"/>
            <a:ext cx="3456384" cy="275430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E9A79-35F6-4EE5-A083-54D9543A35A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32656"/>
            <a:ext cx="76328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/>
              <a:t>Действие Закона распространяется не только на граждан Российской Федерации, но и на иностранных граждан и лиц без гражданства, постоянно проживающих на территории Российской Федерации, беженцев. </a:t>
            </a:r>
            <a:endParaRPr lang="ru-RU" sz="2400" dirty="0" smtClean="0"/>
          </a:p>
          <a:p>
            <a:pPr algn="just">
              <a:defRPr/>
            </a:pPr>
            <a:r>
              <a:rPr lang="ru-RU" sz="2400" dirty="0" smtClean="0"/>
              <a:t>Предоставление </a:t>
            </a:r>
            <a:r>
              <a:rPr lang="ru-RU" sz="2400" dirty="0" smtClean="0"/>
              <a:t>социальных услуг и отказ от них возможны только с учетом волеизъявления получателя. С заявлением о предоставлении социальных услуг гражданин </a:t>
            </a:r>
          </a:p>
          <a:p>
            <a:pPr algn="just">
              <a:defRPr/>
            </a:pPr>
            <a:r>
              <a:rPr lang="ru-RU" sz="2400" dirty="0" smtClean="0"/>
              <a:t>(его законный представитель) </a:t>
            </a:r>
          </a:p>
          <a:p>
            <a:pPr algn="just">
              <a:defRPr/>
            </a:pPr>
            <a:r>
              <a:rPr lang="ru-RU" sz="2400" dirty="0" smtClean="0"/>
              <a:t>может обращаться </a:t>
            </a:r>
          </a:p>
          <a:p>
            <a:pPr algn="just">
              <a:defRPr/>
            </a:pPr>
            <a:r>
              <a:rPr lang="ru-RU" sz="2400" dirty="0" smtClean="0"/>
              <a:t>непосредственно </a:t>
            </a:r>
          </a:p>
          <a:p>
            <a:pPr algn="just">
              <a:defRPr/>
            </a:pPr>
            <a:r>
              <a:rPr lang="ru-RU" sz="2400" dirty="0" smtClean="0"/>
              <a:t>сам или в его интересах иные</a:t>
            </a:r>
          </a:p>
          <a:p>
            <a:pPr algn="just">
              <a:defRPr/>
            </a:pPr>
            <a:r>
              <a:rPr lang="ru-RU" sz="2400" dirty="0" smtClean="0"/>
              <a:t>граждане, государственные </a:t>
            </a:r>
          </a:p>
          <a:p>
            <a:pPr algn="just">
              <a:defRPr/>
            </a:pPr>
            <a:r>
              <a:rPr lang="ru-RU" sz="2400" dirty="0" smtClean="0"/>
              <a:t>органы, органы местного</a:t>
            </a:r>
          </a:p>
          <a:p>
            <a:pPr algn="just">
              <a:defRPr/>
            </a:pPr>
            <a:r>
              <a:rPr lang="ru-RU" sz="2400" dirty="0" smtClean="0"/>
              <a:t>самоуправления, общественные объединения в территориальный орган Министерства.</a:t>
            </a:r>
            <a:endParaRPr lang="ru-RU" sz="2400" dirty="0"/>
          </a:p>
        </p:txBody>
      </p:sp>
      <p:pic>
        <p:nvPicPr>
          <p:cNvPr id="4" name="Picture 2" descr="D:\Мои документы\Desktop\iCA0QUJX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4"/>
            <a:ext cx="3312368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E9A79-35F6-4EE5-A083-54D9543A35A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32656"/>
            <a:ext cx="784887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Законе не содержится понятия "трудная жизненная ситуация", ранее предусмотренного Федеральным законом от 10 декабря 1995 года № 195-ФЗ. Вместо этого установлены обстоятельства, при наличии которых граждане признаются нуждающимися в социальном обслуживании.</a:t>
            </a:r>
          </a:p>
          <a:p>
            <a:pPr algn="just"/>
            <a:r>
              <a:rPr lang="ru-RU" sz="2800" dirty="0" smtClean="0"/>
              <a:t>Решение о признании гражданина нуждающимся в социальном обслуживании либо об отказе в социальном обслуживании принимается территориальным органом Минтруда по месту жительства гражданина в течение пяти рабочих дней с даты подачи заявления.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E9A79-35F6-4EE5-A083-54D9543A35A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 учетом оснований, по которым гражданин был признан нуждающимся в социальном обслуживании, территориальные органы Министерства труда при участии бюджетных учреждений Омской области – комплексных центров социального обслуживания населения определяют индивидуальную потребность в социальных услугах и составляют </a:t>
            </a:r>
          </a:p>
          <a:p>
            <a:pPr algn="just"/>
            <a:r>
              <a:rPr lang="ru-RU" sz="2400" dirty="0" smtClean="0"/>
              <a:t>индивидуальную программу </a:t>
            </a:r>
          </a:p>
          <a:p>
            <a:pPr algn="just"/>
            <a:r>
              <a:rPr lang="ru-RU" sz="2400" dirty="0" smtClean="0"/>
              <a:t>предоставления социальных услуг.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Индивидуальная программа </a:t>
            </a:r>
          </a:p>
          <a:p>
            <a:pPr algn="just"/>
            <a:r>
              <a:rPr lang="ru-RU" sz="2400" dirty="0" smtClean="0"/>
              <a:t>в отношении граждан, </a:t>
            </a:r>
          </a:p>
          <a:p>
            <a:pPr algn="just"/>
            <a:r>
              <a:rPr lang="ru-RU" sz="2400" dirty="0" smtClean="0"/>
              <a:t>проживающих в стационарных учреждениях, разрабатывается стационарным учреждением, утверждается руководителем территориального органа Минтруда</a:t>
            </a:r>
            <a:endParaRPr lang="ru-RU" sz="2400" dirty="0"/>
          </a:p>
        </p:txBody>
      </p:sp>
      <p:pic>
        <p:nvPicPr>
          <p:cNvPr id="5" name="Picture 3" descr="D:\Мои документы\Desktop\19737_html_m4490c1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80928"/>
            <a:ext cx="2943825" cy="198273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92488"/>
          </a:xfrm>
        </p:spPr>
        <p:txBody>
          <a:bodyPr/>
          <a:lstStyle/>
          <a:p>
            <a:pPr algn="just"/>
            <a:r>
              <a:rPr lang="ru-RU" sz="2800" dirty="0" smtClean="0"/>
              <a:t>Социальные услуги предоставляются на основании договора, заключаемого между поставщиком социальных услуг и гражданином либо его законным представителем, на основании индивидуальной программы предоставления социальных услуг. Договор заключается в течении суток с даты предоставления индивидуальной программы поставщику, в том числе заключение дополнительного соглашения к договору с гражданами, проживающими в учреждениях по состоянию на 1 января 2015 года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5BEDB-6F23-4C74-BF82-B5F2A045D29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E9A79-35F6-4EE5-A083-54D9543A35A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Также Законом определяются условия предоставления социальных услуг на бесплатной и платной основе, а также категории граждан, которым социальные услуги предоставляются бесплатно и за плату на дому, в </a:t>
            </a:r>
            <a:r>
              <a:rPr lang="ru-RU" sz="2400" dirty="0" err="1" smtClean="0"/>
              <a:t>полустационарных</a:t>
            </a:r>
            <a:r>
              <a:rPr lang="ru-RU" sz="2400" dirty="0" smtClean="0"/>
              <a:t> и стационарных условиях. </a:t>
            </a:r>
          </a:p>
          <a:p>
            <a:r>
              <a:rPr lang="ru-RU" sz="2400" dirty="0" smtClean="0"/>
              <a:t>Социальные услуги предоставляются бесплатно,</a:t>
            </a:r>
          </a:p>
          <a:p>
            <a:r>
              <a:rPr lang="ru-RU" sz="2400" dirty="0" smtClean="0"/>
              <a:t> если на дату обращения </a:t>
            </a:r>
          </a:p>
          <a:p>
            <a:r>
              <a:rPr lang="ru-RU" sz="2400" dirty="0" smtClean="0"/>
              <a:t>среднедушевой доход получателя</a:t>
            </a:r>
          </a:p>
          <a:p>
            <a:r>
              <a:rPr lang="ru-RU" sz="2400" dirty="0" smtClean="0"/>
              <a:t> социальных услуг, рассчитанный </a:t>
            </a:r>
          </a:p>
          <a:p>
            <a:r>
              <a:rPr lang="ru-RU" sz="2400" dirty="0" smtClean="0"/>
              <a:t>в соответствии нормативными</a:t>
            </a:r>
          </a:p>
          <a:p>
            <a:r>
              <a:rPr lang="ru-RU" sz="2400" dirty="0" smtClean="0"/>
              <a:t> правовыми актами Российской </a:t>
            </a:r>
          </a:p>
          <a:p>
            <a:r>
              <a:rPr lang="ru-RU" sz="2400" dirty="0" smtClean="0"/>
              <a:t>Федерации, ниже, либо равен </a:t>
            </a:r>
          </a:p>
          <a:p>
            <a:r>
              <a:rPr lang="ru-RU" sz="2400" dirty="0" smtClean="0"/>
              <a:t>предельной величине среднедушевого дохода для предоставления социальных услуг</a:t>
            </a:r>
          </a:p>
          <a:p>
            <a:r>
              <a:rPr lang="ru-RU" sz="2400" dirty="0" smtClean="0"/>
              <a:t> бесплатно, установленной законом</a:t>
            </a:r>
          </a:p>
          <a:p>
            <a:r>
              <a:rPr lang="ru-RU" sz="2400" dirty="0" smtClean="0"/>
              <a:t> Омской области. </a:t>
            </a:r>
          </a:p>
        </p:txBody>
      </p:sp>
      <p:pic>
        <p:nvPicPr>
          <p:cNvPr id="7" name="Picture 2" descr="D:\Мои документы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996952"/>
            <a:ext cx="2808312" cy="317423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5476</TotalTime>
  <Words>705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Правительство Омской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Социальные услуги предоставляются на основании договора, заключаемого между поставщиком социальных услуг и гражданином либо его законным представителем, на основании индивидуальной программы предоставления социальных услуг. Договор заключается в течении суток с даты предоставления индивидуальной программы поставщику, в том числе заключение дополнительного соглашения к договору с гражданами, проживающими в учреждениях по состоянию на 1 января 2015 года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Омской области</dc:title>
  <dc:creator>Admin</dc:creator>
  <cp:lastModifiedBy>Кусанова</cp:lastModifiedBy>
  <cp:revision>718</cp:revision>
  <dcterms:created xsi:type="dcterms:W3CDTF">2011-11-16T06:36:43Z</dcterms:created>
  <dcterms:modified xsi:type="dcterms:W3CDTF">2015-02-25T11:22:46Z</dcterms:modified>
</cp:coreProperties>
</file>