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404" r:id="rId2"/>
    <p:sldId id="425" r:id="rId3"/>
    <p:sldId id="515" r:id="rId4"/>
    <p:sldId id="516" r:id="rId5"/>
    <p:sldId id="517" r:id="rId6"/>
    <p:sldId id="518" r:id="rId7"/>
    <p:sldId id="519" r:id="rId8"/>
    <p:sldId id="520" r:id="rId9"/>
    <p:sldId id="536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11" r:id="rId20"/>
    <p:sldId id="473" r:id="rId21"/>
    <p:sldId id="476" r:id="rId22"/>
    <p:sldId id="432" r:id="rId23"/>
    <p:sldId id="400" r:id="rId24"/>
    <p:sldId id="418" r:id="rId25"/>
    <p:sldId id="510" r:id="rId26"/>
    <p:sldId id="422" r:id="rId27"/>
    <p:sldId id="465" r:id="rId28"/>
    <p:sldId id="420" r:id="rId29"/>
    <p:sldId id="467" r:id="rId30"/>
    <p:sldId id="512" r:id="rId31"/>
    <p:sldId id="513" r:id="rId32"/>
    <p:sldId id="500" r:id="rId33"/>
    <p:sldId id="501" r:id="rId34"/>
    <p:sldId id="514" r:id="rId35"/>
    <p:sldId id="502" r:id="rId36"/>
    <p:sldId id="530" r:id="rId37"/>
    <p:sldId id="531" r:id="rId38"/>
    <p:sldId id="532" r:id="rId39"/>
    <p:sldId id="533" r:id="rId40"/>
    <p:sldId id="534" r:id="rId41"/>
    <p:sldId id="535" r:id="rId42"/>
    <p:sldId id="508" r:id="rId43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0000CC"/>
    <a:srgbClr val="000066"/>
    <a:srgbClr val="FF6600"/>
    <a:srgbClr val="0000FF"/>
    <a:srgbClr val="AE1D12"/>
    <a:srgbClr val="003300"/>
    <a:srgbClr val="00CC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 showGuides="1">
      <p:cViewPr>
        <p:scale>
          <a:sx n="80" d="100"/>
          <a:sy n="80" d="100"/>
        </p:scale>
        <p:origin x="-1382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5A3D8-C65D-44BD-9B9F-F9B9F8EF35E7}" type="doc">
      <dgm:prSet loTypeId="urn:microsoft.com/office/officeart/2005/8/layout/venn3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53B55D0-ACBC-4FC7-9F1A-6D43688E3090}">
      <dgm:prSet phldrT="[Текст]" custT="1"/>
      <dgm:spPr/>
      <dgm:t>
        <a:bodyPr/>
        <a:lstStyle/>
        <a:p>
          <a:r>
            <a:rPr lang="ru-RU" sz="3600" b="1" dirty="0" smtClean="0"/>
            <a:t>Рынок труда</a:t>
          </a:r>
          <a:endParaRPr lang="ru-RU" sz="3600" b="1" dirty="0"/>
        </a:p>
      </dgm:t>
    </dgm:pt>
    <dgm:pt modelId="{AE3F355F-DF70-48F0-B632-A122CF8E6ECD}" type="parTrans" cxnId="{DB955694-812F-44D4-8644-13065CB79F43}">
      <dgm:prSet/>
      <dgm:spPr/>
      <dgm:t>
        <a:bodyPr/>
        <a:lstStyle/>
        <a:p>
          <a:endParaRPr lang="ru-RU"/>
        </a:p>
      </dgm:t>
    </dgm:pt>
    <dgm:pt modelId="{468BD4A8-60E1-4A17-933E-670AAD7E4C42}" type="sibTrans" cxnId="{DB955694-812F-44D4-8644-13065CB79F43}">
      <dgm:prSet/>
      <dgm:spPr/>
      <dgm:t>
        <a:bodyPr/>
        <a:lstStyle/>
        <a:p>
          <a:endParaRPr lang="ru-RU"/>
        </a:p>
      </dgm:t>
    </dgm:pt>
    <dgm:pt modelId="{616F1065-036C-4CC9-AA5D-8EF48856F136}">
      <dgm:prSet phldrT="[Текст]" custT="1"/>
      <dgm:spPr/>
      <dgm:t>
        <a:bodyPr/>
        <a:lstStyle/>
        <a:p>
          <a:r>
            <a:rPr lang="ru-RU" sz="3200" b="1" dirty="0" smtClean="0"/>
            <a:t>Уровень и качество жизни</a:t>
          </a:r>
          <a:endParaRPr lang="ru-RU" sz="3200" b="1" dirty="0"/>
        </a:p>
      </dgm:t>
    </dgm:pt>
    <dgm:pt modelId="{5D77006C-D890-4D66-9AC0-34F3625524BD}" type="parTrans" cxnId="{9354D561-C39F-4F6E-BB81-DB8A2F890F8F}">
      <dgm:prSet/>
      <dgm:spPr/>
      <dgm:t>
        <a:bodyPr/>
        <a:lstStyle/>
        <a:p>
          <a:endParaRPr lang="ru-RU"/>
        </a:p>
      </dgm:t>
    </dgm:pt>
    <dgm:pt modelId="{3EDD8B49-8EC5-4A20-9EE2-F53CB7D3EC69}" type="sibTrans" cxnId="{9354D561-C39F-4F6E-BB81-DB8A2F890F8F}">
      <dgm:prSet/>
      <dgm:spPr/>
      <dgm:t>
        <a:bodyPr/>
        <a:lstStyle/>
        <a:p>
          <a:endParaRPr lang="ru-RU"/>
        </a:p>
      </dgm:t>
    </dgm:pt>
    <dgm:pt modelId="{9FA78786-8216-4D7D-9E13-39A94D43D790}">
      <dgm:prSet phldrT="[Текст]" custT="1"/>
      <dgm:spPr/>
      <dgm:t>
        <a:bodyPr/>
        <a:lstStyle/>
        <a:p>
          <a:r>
            <a:rPr lang="ru-RU" sz="3600" b="1" dirty="0" smtClean="0"/>
            <a:t>Условия труда</a:t>
          </a:r>
          <a:endParaRPr lang="ru-RU" sz="3600" b="1" dirty="0"/>
        </a:p>
      </dgm:t>
    </dgm:pt>
    <dgm:pt modelId="{8802D709-6895-43EE-8A66-128FEC9BABFB}" type="parTrans" cxnId="{D2950F7A-B3D8-46D1-8DBE-B1EC64C9F8DC}">
      <dgm:prSet/>
      <dgm:spPr/>
      <dgm:t>
        <a:bodyPr/>
        <a:lstStyle/>
        <a:p>
          <a:endParaRPr lang="ru-RU"/>
        </a:p>
      </dgm:t>
    </dgm:pt>
    <dgm:pt modelId="{1589420D-36B8-4A05-BA2D-92C54AEB2CCA}" type="sibTrans" cxnId="{D2950F7A-B3D8-46D1-8DBE-B1EC64C9F8DC}">
      <dgm:prSet/>
      <dgm:spPr/>
      <dgm:t>
        <a:bodyPr/>
        <a:lstStyle/>
        <a:p>
          <a:endParaRPr lang="ru-RU"/>
        </a:p>
      </dgm:t>
    </dgm:pt>
    <dgm:pt modelId="{A6505A05-0A52-4F14-B664-ED9E82E7B74D}" type="pres">
      <dgm:prSet presAssocID="{0635A3D8-C65D-44BD-9B9F-F9B9F8EF35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DDAB59-49CD-4E25-BC25-B08E488E67C9}" type="pres">
      <dgm:prSet presAssocID="{A53B55D0-ACBC-4FC7-9F1A-6D43688E3090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70203-CE81-4E34-BD84-113DD5D64DCD}" type="pres">
      <dgm:prSet presAssocID="{468BD4A8-60E1-4A17-933E-670AAD7E4C42}" presName="space" presStyleCnt="0"/>
      <dgm:spPr/>
    </dgm:pt>
    <dgm:pt modelId="{955B7B08-7DF4-45FC-92E4-0A443BCD82F9}" type="pres">
      <dgm:prSet presAssocID="{616F1065-036C-4CC9-AA5D-8EF48856F13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9DFC1-9941-4E54-A02C-5AE938570252}" type="pres">
      <dgm:prSet presAssocID="{3EDD8B49-8EC5-4A20-9EE2-F53CB7D3EC69}" presName="space" presStyleCnt="0"/>
      <dgm:spPr/>
    </dgm:pt>
    <dgm:pt modelId="{A4E9BFA9-D961-4CA8-8313-18621ECF80F3}" type="pres">
      <dgm:prSet presAssocID="{9FA78786-8216-4D7D-9E13-39A94D43D790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55694-812F-44D4-8644-13065CB79F43}" srcId="{0635A3D8-C65D-44BD-9B9F-F9B9F8EF35E7}" destId="{A53B55D0-ACBC-4FC7-9F1A-6D43688E3090}" srcOrd="0" destOrd="0" parTransId="{AE3F355F-DF70-48F0-B632-A122CF8E6ECD}" sibTransId="{468BD4A8-60E1-4A17-933E-670AAD7E4C42}"/>
    <dgm:cxn modelId="{D2950F7A-B3D8-46D1-8DBE-B1EC64C9F8DC}" srcId="{0635A3D8-C65D-44BD-9B9F-F9B9F8EF35E7}" destId="{9FA78786-8216-4D7D-9E13-39A94D43D790}" srcOrd="2" destOrd="0" parTransId="{8802D709-6895-43EE-8A66-128FEC9BABFB}" sibTransId="{1589420D-36B8-4A05-BA2D-92C54AEB2CCA}"/>
    <dgm:cxn modelId="{7D262867-43A4-47A0-8B4A-27182D203135}" type="presOf" srcId="{616F1065-036C-4CC9-AA5D-8EF48856F136}" destId="{955B7B08-7DF4-45FC-92E4-0A443BCD82F9}" srcOrd="0" destOrd="0" presId="urn:microsoft.com/office/officeart/2005/8/layout/venn3"/>
    <dgm:cxn modelId="{9354D561-C39F-4F6E-BB81-DB8A2F890F8F}" srcId="{0635A3D8-C65D-44BD-9B9F-F9B9F8EF35E7}" destId="{616F1065-036C-4CC9-AA5D-8EF48856F136}" srcOrd="1" destOrd="0" parTransId="{5D77006C-D890-4D66-9AC0-34F3625524BD}" sibTransId="{3EDD8B49-8EC5-4A20-9EE2-F53CB7D3EC69}"/>
    <dgm:cxn modelId="{C418130D-E471-49EC-9425-121D1BB226C7}" type="presOf" srcId="{9FA78786-8216-4D7D-9E13-39A94D43D790}" destId="{A4E9BFA9-D961-4CA8-8313-18621ECF80F3}" srcOrd="0" destOrd="0" presId="urn:microsoft.com/office/officeart/2005/8/layout/venn3"/>
    <dgm:cxn modelId="{E1674EB9-FAD8-494B-9EBF-BD89AFBF53D1}" type="presOf" srcId="{0635A3D8-C65D-44BD-9B9F-F9B9F8EF35E7}" destId="{A6505A05-0A52-4F14-B664-ED9E82E7B74D}" srcOrd="0" destOrd="0" presId="urn:microsoft.com/office/officeart/2005/8/layout/venn3"/>
    <dgm:cxn modelId="{FE1531FE-5D53-43AC-A0F0-E1BEB920B4E7}" type="presOf" srcId="{A53B55D0-ACBC-4FC7-9F1A-6D43688E3090}" destId="{ADDDAB59-49CD-4E25-BC25-B08E488E67C9}" srcOrd="0" destOrd="0" presId="urn:microsoft.com/office/officeart/2005/8/layout/venn3"/>
    <dgm:cxn modelId="{5E3505B6-442F-485C-9D6E-A39A701EAB40}" type="presParOf" srcId="{A6505A05-0A52-4F14-B664-ED9E82E7B74D}" destId="{ADDDAB59-49CD-4E25-BC25-B08E488E67C9}" srcOrd="0" destOrd="0" presId="urn:microsoft.com/office/officeart/2005/8/layout/venn3"/>
    <dgm:cxn modelId="{A2FDAC7C-7812-4AEC-88F1-0D874957240C}" type="presParOf" srcId="{A6505A05-0A52-4F14-B664-ED9E82E7B74D}" destId="{55470203-CE81-4E34-BD84-113DD5D64DCD}" srcOrd="1" destOrd="0" presId="urn:microsoft.com/office/officeart/2005/8/layout/venn3"/>
    <dgm:cxn modelId="{C0E50A67-859D-4ED6-9CA0-398F790AF85A}" type="presParOf" srcId="{A6505A05-0A52-4F14-B664-ED9E82E7B74D}" destId="{955B7B08-7DF4-45FC-92E4-0A443BCD82F9}" srcOrd="2" destOrd="0" presId="urn:microsoft.com/office/officeart/2005/8/layout/venn3"/>
    <dgm:cxn modelId="{0F964AFF-EFAB-4B4F-A770-0FACB9FDC4C4}" type="presParOf" srcId="{A6505A05-0A52-4F14-B664-ED9E82E7B74D}" destId="{5749DFC1-9941-4E54-A02C-5AE938570252}" srcOrd="3" destOrd="0" presId="urn:microsoft.com/office/officeart/2005/8/layout/venn3"/>
    <dgm:cxn modelId="{2C00AE0E-1ECB-4078-9BD8-7ADD163AED62}" type="presParOf" srcId="{A6505A05-0A52-4F14-B664-ED9E82E7B74D}" destId="{A4E9BFA9-D961-4CA8-8313-18621ECF80F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DDAB59-49CD-4E25-BC25-B08E488E67C9}">
      <dsp:nvSpPr>
        <dsp:cNvPr id="0" name=""/>
        <dsp:cNvSpPr/>
      </dsp:nvSpPr>
      <dsp:spPr>
        <a:xfrm>
          <a:off x="3369" y="270582"/>
          <a:ext cx="2946770" cy="294677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2171" tIns="45720" rIns="162171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Рынок труда</a:t>
          </a:r>
          <a:endParaRPr lang="ru-RU" sz="3600" b="1" kern="1200" dirty="0"/>
        </a:p>
      </dsp:txBody>
      <dsp:txXfrm>
        <a:off x="3369" y="270582"/>
        <a:ext cx="2946770" cy="2946770"/>
      </dsp:txXfrm>
    </dsp:sp>
    <dsp:sp modelId="{955B7B08-7DF4-45FC-92E4-0A443BCD82F9}">
      <dsp:nvSpPr>
        <dsp:cNvPr id="0" name=""/>
        <dsp:cNvSpPr/>
      </dsp:nvSpPr>
      <dsp:spPr>
        <a:xfrm>
          <a:off x="2360786" y="270582"/>
          <a:ext cx="2946770" cy="294677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2171" tIns="40640" rIns="162171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Уровень и качество жизни</a:t>
          </a:r>
          <a:endParaRPr lang="ru-RU" sz="3200" b="1" kern="1200" dirty="0"/>
        </a:p>
      </dsp:txBody>
      <dsp:txXfrm>
        <a:off x="2360786" y="270582"/>
        <a:ext cx="2946770" cy="2946770"/>
      </dsp:txXfrm>
    </dsp:sp>
    <dsp:sp modelId="{A4E9BFA9-D961-4CA8-8313-18621ECF80F3}">
      <dsp:nvSpPr>
        <dsp:cNvPr id="0" name=""/>
        <dsp:cNvSpPr/>
      </dsp:nvSpPr>
      <dsp:spPr>
        <a:xfrm>
          <a:off x="4718203" y="270582"/>
          <a:ext cx="2946770" cy="294677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2171" tIns="45720" rIns="162171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Условия труда</a:t>
          </a:r>
          <a:endParaRPr lang="ru-RU" sz="3600" b="1" kern="1200" dirty="0"/>
        </a:p>
      </dsp:txBody>
      <dsp:txXfrm>
        <a:off x="4718203" y="270582"/>
        <a:ext cx="2946770" cy="294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EC8B-764E-44EE-B605-9B6E693F412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EE4E5-BA7B-449F-984D-904BE4F6E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17DC9-AC91-447C-BB57-8CE6B591543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4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59317-5B7E-4C0C-B2AD-77014A277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59317-5B7E-4C0C-B2AD-77014A27706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59317-5B7E-4C0C-B2AD-77014A27706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59317-5B7E-4C0C-B2AD-77014A27706E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7C3-8E6F-4FF0-939B-E5BF7D75E102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8E40-F7F8-4CF6-9911-6BE061B5422A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FDFA-F338-4DD9-A142-41123D7575BB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3E29-3467-4C36-9B11-EF50ED43E8F8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5CA0-49BC-4148-B652-0EFABF822EBF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1364-842C-456C-B117-CF4A86E233FB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9F8C-AFC0-47CF-900D-402E1EE3B796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9AF4-70FD-4130-90EA-A9C514C3F288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0CE7-0AA4-4023-AD9B-C92E1DD65E08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AB53-D788-4BCA-9B57-46C47D8D4A40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3EBB-E8BA-4884-BFD3-70FE72601758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3BC9C-BB2A-410C-A5C4-B56A99C5767B}" type="datetime1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A0E3-B64D-44A5-A306-EB857ACCA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жилые.jpg"/>
          <p:cNvPicPr>
            <a:picLocks noChangeAspect="1"/>
          </p:cNvPicPr>
          <p:nvPr/>
        </p:nvPicPr>
        <p:blipFill>
          <a:blip r:embed="rId3" cstate="print"/>
          <a:srcRect b="2244"/>
          <a:stretch>
            <a:fillRect/>
          </a:stretch>
        </p:blipFill>
        <p:spPr>
          <a:xfrm>
            <a:off x="4139953" y="2004974"/>
            <a:ext cx="1944216" cy="1352018"/>
          </a:xfrm>
          <a:prstGeom prst="rect">
            <a:avLst/>
          </a:prstGeom>
        </p:spPr>
      </p:pic>
      <p:pic>
        <p:nvPicPr>
          <p:cNvPr id="6" name="Рисунок 5" descr="moyasemia.jpg"/>
          <p:cNvPicPr>
            <a:picLocks noChangeAspect="1"/>
          </p:cNvPicPr>
          <p:nvPr/>
        </p:nvPicPr>
        <p:blipFill>
          <a:blip r:embed="rId4" cstate="print"/>
          <a:srcRect b="4921"/>
          <a:stretch>
            <a:fillRect/>
          </a:stretch>
        </p:blipFill>
        <p:spPr>
          <a:xfrm>
            <a:off x="5076056" y="620688"/>
            <a:ext cx="1872208" cy="1335070"/>
          </a:xfrm>
          <a:prstGeom prst="rect">
            <a:avLst/>
          </a:prstGeom>
        </p:spPr>
      </p:pic>
      <p:pic>
        <p:nvPicPr>
          <p:cNvPr id="7" name="Рисунок 6" descr="23da450944f0818162562a06dc761501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988840"/>
            <a:ext cx="2160240" cy="1368151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79512" y="5877272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Докладчик: М.Ю. Дитятковский – Министр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Рисунок 23" descr="семь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988840"/>
            <a:ext cx="1872208" cy="1368152"/>
          </a:xfrm>
          <a:prstGeom prst="rect">
            <a:avLst/>
          </a:prstGeom>
        </p:spPr>
      </p:pic>
      <p:pic>
        <p:nvPicPr>
          <p:cNvPr id="28" name="Рисунок 27" descr="1336297679_veterani2.jpg"/>
          <p:cNvPicPr>
            <a:picLocks noChangeAspect="1"/>
          </p:cNvPicPr>
          <p:nvPr/>
        </p:nvPicPr>
        <p:blipFill>
          <a:blip r:embed="rId7" cstate="print"/>
          <a:srcRect r="3704"/>
          <a:stretch>
            <a:fillRect/>
          </a:stretch>
        </p:blipFill>
        <p:spPr>
          <a:xfrm>
            <a:off x="3131840" y="620688"/>
            <a:ext cx="1872208" cy="1309916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2195736" y="38610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 итогах работы Министерства труда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социального развития Омской области</a:t>
            </a:r>
            <a:endParaRPr lang="ru-RU" sz="2400" b="1" dirty="0" smtClean="0">
              <a:solidFill>
                <a:srgbClr val="0000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201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году и задачах на 201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год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387" y="1124744"/>
            <a:ext cx="337183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1043608" y="3789039"/>
            <a:ext cx="7131405" cy="441573"/>
          </a:xfrm>
          <a:prstGeom prst="round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cs typeface="Arial" pitchFamily="34" charset="0"/>
              </a:rPr>
              <a:t>Ввод новых объектов</a:t>
            </a:r>
            <a:endParaRPr lang="ru-RU" sz="2000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3568" y="3717032"/>
            <a:ext cx="792088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61045" y="4437112"/>
            <a:ext cx="3960440" cy="1224136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Спальный корпус в </a:t>
            </a:r>
            <a:r>
              <a:rPr lang="ru-RU" b="1" dirty="0" err="1" smtClean="0"/>
              <a:t>Атакском</a:t>
            </a:r>
            <a:r>
              <a:rPr lang="ru-RU" b="1" dirty="0" smtClean="0"/>
              <a:t> психоневрологическом интернате</a:t>
            </a:r>
            <a:br>
              <a:rPr lang="ru-RU" b="1" dirty="0" smtClean="0"/>
            </a:br>
            <a:r>
              <a:rPr lang="ru-RU" b="1" dirty="0" smtClean="0"/>
              <a:t>на 150 мест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63641" y="4437112"/>
            <a:ext cx="4104456" cy="1224136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Жилой корпус в Драгунском психоневрологическом интернате </a:t>
            </a:r>
            <a:br>
              <a:rPr lang="ru-RU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на 100 мест 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187624" y="4077072"/>
            <a:ext cx="484632" cy="504056"/>
          </a:xfrm>
          <a:prstGeom prst="down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524328" y="4077072"/>
            <a:ext cx="484632" cy="504056"/>
          </a:xfrm>
          <a:prstGeom prst="downArrow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323528" y="1268760"/>
            <a:ext cx="5112568" cy="1224136"/>
          </a:xfrm>
          <a:prstGeom prst="homePlate">
            <a:avLst>
              <a:gd name="adj" fmla="val 2229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cs typeface="Arial" pitchFamily="34" charset="0"/>
              </a:rPr>
              <a:t>Реализация проекта "Старшее поколение"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cs typeface="Arial" pitchFamily="34" charset="0"/>
              </a:rPr>
              <a:t>партии "Единая Россия" (совместно с Пенсионным фондом РФ)</a:t>
            </a:r>
          </a:p>
        </p:txBody>
      </p:sp>
      <p:grpSp>
        <p:nvGrpSpPr>
          <p:cNvPr id="2" name="Группа 18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251520" y="2708920"/>
            <a:ext cx="8640960" cy="936104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Завершение реконструкции здания железнодорожной больницы под размещение </a:t>
            </a:r>
            <a:r>
              <a:rPr lang="ru-RU" b="1" dirty="0" err="1" smtClean="0"/>
              <a:t>Исилькульского</a:t>
            </a:r>
            <a:r>
              <a:rPr lang="ru-RU" b="1" dirty="0" smtClean="0"/>
              <a:t> дома-интерната для престарелых и инвалидов на 213 мест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8894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Выполнение поручения Президента РФ по переселению граждан </a:t>
            </a:r>
            <a:b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из пожароопасных ветхих и аварийных корпусов </a:t>
            </a:r>
          </a:p>
        </p:txBody>
      </p:sp>
      <p:sp>
        <p:nvSpPr>
          <p:cNvPr id="27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620688"/>
            <a:ext cx="6768752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30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835696" y="646530"/>
            <a:ext cx="595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701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Социальное обслуживание населения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da450944f0818162562a06dc76150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005064"/>
            <a:ext cx="2808312" cy="19442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4" name="Рисунок 73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4"/>
            <a:ext cx="2592288" cy="1944216"/>
          </a:xfrm>
          <a:prstGeom prst="rect">
            <a:avLst/>
          </a:prstGeom>
        </p:spPr>
      </p:pic>
      <p:pic>
        <p:nvPicPr>
          <p:cNvPr id="50180" name="Picture 4" descr="http://trinityumc1822.org/images/nursinghomevis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984778"/>
            <a:ext cx="2952328" cy="196450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99592" y="1700808"/>
            <a:ext cx="727280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II. </a:t>
            </a: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Социальная поддержка инвалидов</a:t>
            </a:r>
            <a:endParaRPr lang="ru-RU" sz="4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23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gray">
          <a:xfrm>
            <a:off x="323528" y="1844824"/>
            <a:ext cx="8568952" cy="1224136"/>
          </a:xfrm>
          <a:prstGeom prst="roundRect">
            <a:avLst>
              <a:gd name="adj" fmla="val 16667"/>
            </a:avLst>
          </a:prstGeom>
          <a:ln w="28575">
            <a:solidFill>
              <a:srgbClr val="0099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gray">
          <a:xfrm>
            <a:off x="683568" y="1412920"/>
            <a:ext cx="6336704" cy="570919"/>
          </a:xfrm>
          <a:prstGeom prst="roundRect">
            <a:avLst>
              <a:gd name="adj" fmla="val 17509"/>
            </a:avLst>
          </a:pr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gray">
          <a:xfrm>
            <a:off x="755576" y="1484928"/>
            <a:ext cx="6192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ru-RU" sz="2000" b="1" dirty="0" smtClean="0">
                <a:solidFill>
                  <a:srgbClr val="FFFFFF"/>
                </a:solidFill>
              </a:rPr>
              <a:t>Мероприятия по интеграции инвалидов в общество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575048" y="1988840"/>
            <a:ext cx="8245424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/>
              <a:t>С 2014 года реализуется государственная программа Омской области </a:t>
            </a:r>
            <a:br>
              <a:rPr lang="ru-RU" b="1" dirty="0" smtClean="0"/>
            </a:br>
            <a:r>
              <a:rPr lang="ru-RU" b="1" dirty="0" smtClean="0"/>
              <a:t>"Доступная среда". Объем финансирования в 2014 году – </a:t>
            </a:r>
            <a:r>
              <a:rPr lang="ru-RU" b="1" dirty="0" smtClean="0">
                <a:solidFill>
                  <a:srgbClr val="FF0000"/>
                </a:solidFill>
              </a:rPr>
              <a:t>226 млн. руб.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из них </a:t>
            </a:r>
            <a:r>
              <a:rPr lang="ru-RU" b="1" dirty="0" smtClean="0">
                <a:solidFill>
                  <a:srgbClr val="FF0000"/>
                </a:solidFill>
              </a:rPr>
              <a:t>95 млн. руб.</a:t>
            </a:r>
            <a:r>
              <a:rPr lang="ru-RU" b="1" dirty="0" smtClean="0"/>
              <a:t> – средства федерального бюджета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AutoShape 31"/>
          <p:cNvSpPr>
            <a:spLocks noChangeArrowheads="1"/>
          </p:cNvSpPr>
          <p:nvPr/>
        </p:nvSpPr>
        <p:spPr bwMode="gray">
          <a:xfrm>
            <a:off x="395536" y="4725144"/>
            <a:ext cx="8496944" cy="15841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395536" y="4854176"/>
            <a:ext cx="849694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/>
              <a:t>С 2014 года осуществляется региональный государственный контроль соблюдения требований законодательства по обеспечению доступности среды для инвалидов и </a:t>
            </a:r>
            <a:r>
              <a:rPr lang="ru-RU" b="1" dirty="0" err="1" smtClean="0"/>
              <a:t>маломобильных</a:t>
            </a:r>
            <a:r>
              <a:rPr lang="ru-RU" b="1" dirty="0" smtClean="0"/>
              <a:t> групп населения.</a:t>
            </a:r>
          </a:p>
          <a:p>
            <a:pPr eaLnBrk="0" hangingPunct="0">
              <a:lnSpc>
                <a:spcPct val="110000"/>
              </a:lnSpc>
            </a:pPr>
            <a:r>
              <a:rPr lang="ru-RU" b="1" dirty="0" smtClean="0"/>
              <a:t>Проведено </a:t>
            </a:r>
            <a:r>
              <a:rPr lang="ru-RU" b="1" dirty="0" smtClean="0">
                <a:solidFill>
                  <a:srgbClr val="FF0000"/>
                </a:solidFill>
              </a:rPr>
              <a:t>226</a:t>
            </a:r>
            <a:r>
              <a:rPr lang="ru-RU" b="1" dirty="0" smtClean="0"/>
              <a:t> проверок юридических лиц и индивидуальных предпринимателей</a:t>
            </a:r>
          </a:p>
        </p:txBody>
      </p:sp>
      <p:sp>
        <p:nvSpPr>
          <p:cNvPr id="26" name="AutoShape 31"/>
          <p:cNvSpPr>
            <a:spLocks noChangeArrowheads="1"/>
          </p:cNvSpPr>
          <p:nvPr/>
        </p:nvSpPr>
        <p:spPr bwMode="gray">
          <a:xfrm>
            <a:off x="395536" y="3140968"/>
            <a:ext cx="8496944" cy="1440160"/>
          </a:xfrm>
          <a:prstGeom prst="roundRect">
            <a:avLst>
              <a:gd name="adj" fmla="val 16667"/>
            </a:avLst>
          </a:prstGeom>
          <a:ln w="28575">
            <a:solidFill>
              <a:srgbClr val="0099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gray">
          <a:xfrm>
            <a:off x="683568" y="3069104"/>
            <a:ext cx="4464496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Карта доступности объектов и услуг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539552" y="3502691"/>
            <a:ext cx="828092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/>
              <a:t>В течение 2014 года обследовано на предмет доступности для инвалидов, паспортизировано и нанесено на Карту доступности 642 объекта.</a:t>
            </a:r>
            <a:br>
              <a:rPr lang="ru-RU" b="1" dirty="0" smtClean="0"/>
            </a:br>
            <a:r>
              <a:rPr lang="ru-RU" b="1" dirty="0" smtClean="0"/>
              <a:t>К концу 2015 года паспортизация будет завершена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755993"/>
            <a:ext cx="5544616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chemeClr val="tx1"/>
                </a:solidFill>
              </a:rPr>
              <a:t>Социальная поддержка инвалидов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40102" y="683985"/>
            <a:ext cx="1819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30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9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7"/>
          <p:cNvSpPr>
            <a:spLocks noChangeArrowheads="1"/>
          </p:cNvSpPr>
          <p:nvPr/>
        </p:nvSpPr>
        <p:spPr bwMode="gray">
          <a:xfrm>
            <a:off x="395536" y="1412776"/>
            <a:ext cx="835292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AutoShape 30"/>
          <p:cNvSpPr>
            <a:spLocks noChangeArrowheads="1"/>
          </p:cNvSpPr>
          <p:nvPr/>
        </p:nvSpPr>
        <p:spPr bwMode="gray">
          <a:xfrm>
            <a:off x="395536" y="2924944"/>
            <a:ext cx="8352928" cy="720080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gray">
          <a:xfrm>
            <a:off x="395536" y="4697268"/>
            <a:ext cx="8352048" cy="11079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467544" y="4697268"/>
            <a:ext cx="82089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b="1" dirty="0" smtClean="0"/>
              <a:t>Сформирована система адресного </a:t>
            </a:r>
            <a:r>
              <a:rPr lang="ru-RU" sz="2000" b="1" dirty="0" err="1" smtClean="0"/>
              <a:t>психолого-профориентационного</a:t>
            </a:r>
            <a:r>
              <a:rPr lang="ru-RU" sz="2000" b="1" dirty="0" smtClean="0"/>
              <a:t> сопровождения детей-инвалидов и молодежи с ограниченными возможностями здоровья</a:t>
            </a:r>
            <a:endParaRPr lang="en-US" sz="2000" b="1" dirty="0"/>
          </a:p>
        </p:txBody>
      </p:sp>
      <p:sp>
        <p:nvSpPr>
          <p:cNvPr id="87" name="Rectangle 29"/>
          <p:cNvSpPr>
            <a:spLocks noChangeArrowheads="1"/>
          </p:cNvSpPr>
          <p:nvPr/>
        </p:nvSpPr>
        <p:spPr bwMode="auto">
          <a:xfrm>
            <a:off x="395536" y="2943293"/>
            <a:ext cx="8352928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900" b="1" dirty="0" smtClean="0">
                <a:solidFill>
                  <a:schemeClr val="bg1"/>
                </a:solidFill>
              </a:rPr>
              <a:t>Проведен региональный этап Всероссийского фестиваля-конкурса</a:t>
            </a:r>
            <a:br>
              <a:rPr lang="ru-RU" sz="1900" b="1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"Дитя Вселенной"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467544" y="1412776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b="1" dirty="0" smtClean="0"/>
              <a:t>Открыты пункты проката ТСР во всех комплексных центрах социального обслуживания населения </a:t>
            </a:r>
            <a:endParaRPr lang="en-US" sz="2000" b="1" dirty="0"/>
          </a:p>
        </p:txBody>
      </p:sp>
      <p:grpSp>
        <p:nvGrpSpPr>
          <p:cNvPr id="2" name="Группа 17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240102" y="683985"/>
            <a:ext cx="1819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755993"/>
            <a:ext cx="5544616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chemeClr val="tx1"/>
                </a:solidFill>
              </a:rPr>
              <a:t>Социальная поддержка инвалидов</a:t>
            </a:r>
          </a:p>
        </p:txBody>
      </p:sp>
      <p:grpSp>
        <p:nvGrpSpPr>
          <p:cNvPr id="3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25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7" name="AutoShape 7"/>
          <p:cNvSpPr>
            <a:spLocks noChangeArrowheads="1"/>
          </p:cNvSpPr>
          <p:nvPr/>
        </p:nvSpPr>
        <p:spPr bwMode="gray">
          <a:xfrm>
            <a:off x="395536" y="2227511"/>
            <a:ext cx="8352928" cy="4814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467544" y="2227511"/>
            <a:ext cx="813690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b="1" dirty="0" smtClean="0"/>
              <a:t>Приобретено более 4,8 млн. единиц ТСР</a:t>
            </a:r>
            <a:endParaRPr lang="en-US" sz="2000" b="1" dirty="0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gray">
          <a:xfrm>
            <a:off x="395536" y="5899919"/>
            <a:ext cx="8352928" cy="4814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67544" y="5899919"/>
            <a:ext cx="813690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b="1" dirty="0" smtClean="0"/>
              <a:t>Трудоустроены на оборудованные рабочие места 206 инвалидов</a:t>
            </a:r>
            <a:endParaRPr lang="en-US" sz="2000" b="1" dirty="0"/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gray">
          <a:xfrm>
            <a:off x="395536" y="3717032"/>
            <a:ext cx="8352928" cy="792088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95536" y="3735381"/>
            <a:ext cx="8280920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900" b="1" dirty="0" smtClean="0">
                <a:solidFill>
                  <a:schemeClr val="bg1"/>
                </a:solidFill>
              </a:rPr>
              <a:t>Организована церемония вручения премии Губернатора Омской области одаренным детям-инвалидам "Мир открытых возможностей"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33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13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yasemia.jpg"/>
          <p:cNvPicPr>
            <a:picLocks noChangeAspect="1"/>
          </p:cNvPicPr>
          <p:nvPr/>
        </p:nvPicPr>
        <p:blipFill>
          <a:blip r:embed="rId2" cstate="print"/>
          <a:srcRect b="4921"/>
          <a:stretch>
            <a:fillRect/>
          </a:stretch>
        </p:blipFill>
        <p:spPr>
          <a:xfrm>
            <a:off x="6012160" y="4005064"/>
            <a:ext cx="2726432" cy="19442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Рисунок 17" descr="сем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05064"/>
            <a:ext cx="2664296" cy="1946985"/>
          </a:xfrm>
          <a:prstGeom prst="rect">
            <a:avLst/>
          </a:prstGeom>
        </p:spPr>
      </p:pic>
      <p:pic>
        <p:nvPicPr>
          <p:cNvPr id="19" name="Рисунок 18" descr="img2011100719163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2808312" cy="19442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5536" y="1550402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III. </a:t>
            </a: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Демографическое развитие, поддержка семей с детьми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25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black">
          <a:xfrm>
            <a:off x="611560" y="1340768"/>
            <a:ext cx="7416824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black">
          <a:xfrm>
            <a:off x="611560" y="879103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0000"/>
                </a:solidFill>
              </a:rPr>
              <a:t>Положительная динамика демографического развития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3" name="Rectangle 29"/>
          <p:cNvSpPr>
            <a:spLocks noChangeArrowheads="1"/>
          </p:cNvSpPr>
          <p:nvPr/>
        </p:nvSpPr>
        <p:spPr bwMode="auto">
          <a:xfrm>
            <a:off x="611560" y="1424970"/>
            <a:ext cx="784887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родившихся в 2014 году превысило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умерших  на 3,6 тыс. человек   </a:t>
            </a:r>
          </a:p>
        </p:txBody>
      </p:sp>
      <p:sp>
        <p:nvSpPr>
          <p:cNvPr id="101" name="Rectangle 8"/>
          <p:cNvSpPr>
            <a:spLocks noChangeArrowheads="1"/>
          </p:cNvSpPr>
          <p:nvPr/>
        </p:nvSpPr>
        <p:spPr bwMode="black">
          <a:xfrm>
            <a:off x="539552" y="2289066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На обеспечение положительных тенденций демографического развития Омской области нацелена реализация:</a:t>
            </a:r>
          </a:p>
        </p:txBody>
      </p:sp>
      <p:pic>
        <p:nvPicPr>
          <p:cNvPr id="118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100392" y="917848"/>
            <a:ext cx="1018791" cy="1359024"/>
          </a:xfrm>
          <a:prstGeom prst="rect">
            <a:avLst/>
          </a:prstGeom>
          <a:noFill/>
        </p:spPr>
      </p:pic>
      <p:sp>
        <p:nvSpPr>
          <p:cNvPr id="120" name="Rectangle 8"/>
          <p:cNvSpPr>
            <a:spLocks noChangeArrowheads="1"/>
          </p:cNvSpPr>
          <p:nvPr/>
        </p:nvSpPr>
        <p:spPr bwMode="black">
          <a:xfrm>
            <a:off x="683568" y="2996952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ru-RU" sz="2000" b="1" dirty="0" smtClean="0"/>
          </a:p>
          <a:p>
            <a:pPr eaLnBrk="0" hangingPunct="0"/>
            <a:endParaRPr lang="ru-RU" sz="2000" b="1" dirty="0" smtClean="0"/>
          </a:p>
          <a:p>
            <a:pPr eaLnBrk="0" hangingPunct="0"/>
            <a:endParaRPr lang="ru-RU" sz="2000" b="1" dirty="0" smtClean="0"/>
          </a:p>
          <a:p>
            <a:pPr eaLnBrk="0" hangingPunct="0"/>
            <a:endParaRPr lang="en-US" sz="2000" b="1" dirty="0"/>
          </a:p>
        </p:txBody>
      </p:sp>
      <p:grpSp>
        <p:nvGrpSpPr>
          <p:cNvPr id="2" name="Группа 50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611560" y="3068960"/>
            <a:ext cx="78488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en-US" b="1" dirty="0"/>
          </a:p>
        </p:txBody>
      </p:sp>
      <p:sp>
        <p:nvSpPr>
          <p:cNvPr id="87" name="Подзаголовок 86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064896" cy="3384376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      </a:t>
            </a:r>
            <a:r>
              <a:rPr lang="ru-RU" sz="1800" b="1" dirty="0" smtClean="0">
                <a:solidFill>
                  <a:schemeClr val="tx1"/>
                </a:solidFill>
              </a:rPr>
              <a:t>государственной программы "Социальная поддержка населения";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         муниципальных программ (подпрограмм, планов), направленных на улучшение демографической ситуации;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         комплексного плана мероприятий, направленных на улучшение демографической ситуации на территории Омской области;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         плана мероприятий, направленных на комплексное повышение рождаемости в Омской области;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         комплексного межведомственного плана мероприятий по профилактике суицидального поведения населения в Омской области на 2014 – 2015 годы </a:t>
            </a:r>
            <a:r>
              <a:rPr lang="en-US" sz="1800" b="1" dirty="0" smtClean="0">
                <a:solidFill>
                  <a:schemeClr val="tx1"/>
                </a:solidFill>
              </a:rPr>
              <a:t>(</a:t>
            </a:r>
            <a:r>
              <a:rPr lang="ru-RU" sz="1800" b="1" dirty="0" smtClean="0">
                <a:solidFill>
                  <a:schemeClr val="tx1"/>
                </a:solidFill>
              </a:rPr>
              <a:t>актуализирован в конце 2014 года)</a:t>
            </a:r>
            <a:endParaRPr lang="ru-RU" sz="1800" b="1" dirty="0"/>
          </a:p>
        </p:txBody>
      </p:sp>
      <p:grpSp>
        <p:nvGrpSpPr>
          <p:cNvPr id="3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72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4" name="AutoShape 13"/>
          <p:cNvSpPr>
            <a:spLocks noChangeArrowheads="1"/>
          </p:cNvSpPr>
          <p:nvPr/>
        </p:nvSpPr>
        <p:spPr bwMode="gray">
          <a:xfrm>
            <a:off x="755576" y="3308987"/>
            <a:ext cx="206879" cy="192021"/>
          </a:xfrm>
          <a:prstGeom prst="roundRect">
            <a:avLst>
              <a:gd name="adj" fmla="val 8014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AutoShape 13"/>
          <p:cNvSpPr>
            <a:spLocks noChangeArrowheads="1"/>
          </p:cNvSpPr>
          <p:nvPr/>
        </p:nvSpPr>
        <p:spPr bwMode="gray">
          <a:xfrm>
            <a:off x="764721" y="3669027"/>
            <a:ext cx="206879" cy="192021"/>
          </a:xfrm>
          <a:prstGeom prst="roundRect">
            <a:avLst>
              <a:gd name="adj" fmla="val 8014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gray">
          <a:xfrm>
            <a:off x="764721" y="4245091"/>
            <a:ext cx="206879" cy="192021"/>
          </a:xfrm>
          <a:prstGeom prst="roundRect">
            <a:avLst>
              <a:gd name="adj" fmla="val 8014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gray">
          <a:xfrm>
            <a:off x="764721" y="4869160"/>
            <a:ext cx="206879" cy="192021"/>
          </a:xfrm>
          <a:prstGeom prst="roundRect">
            <a:avLst>
              <a:gd name="adj" fmla="val 8014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gray">
          <a:xfrm>
            <a:off x="764721" y="5469227"/>
            <a:ext cx="206879" cy="192021"/>
          </a:xfrm>
          <a:prstGeom prst="roundRect">
            <a:avLst>
              <a:gd name="adj" fmla="val 8014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15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9552" y="4869160"/>
            <a:ext cx="8153400" cy="1152128"/>
            <a:chOff x="288" y="2908"/>
            <a:chExt cx="5232" cy="996"/>
          </a:xfrm>
          <a:solidFill>
            <a:schemeClr val="accent1"/>
          </a:solidFill>
        </p:grpSpPr>
        <p:sp>
          <p:nvSpPr>
            <p:cNvPr id="42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39081" y="1484784"/>
            <a:ext cx="5921151" cy="1480230"/>
            <a:chOff x="288" y="2908"/>
            <a:chExt cx="5232" cy="99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2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black">
          <a:xfrm>
            <a:off x="1043608" y="1268760"/>
            <a:ext cx="7622504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black">
          <a:xfrm>
            <a:off x="1043608" y="692696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C00000"/>
                </a:solidFill>
              </a:rPr>
              <a:t>Проведение социально значимых мероприятий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99121" y="1602666"/>
            <a:ext cx="5256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Международный день семьи, Международный день защиты детей, День семьи, любви и верности, День матери, а также награждение многодетных матерей и отцов Омской области 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gray">
          <a:xfrm>
            <a:off x="899592" y="3104381"/>
            <a:ext cx="8064896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 2006 года 950 многодетных матерей награждены медалью "Материнская слава".</a:t>
            </a:r>
          </a:p>
          <a:p>
            <a:endParaRPr lang="ru-RU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 2009 года 17 отцов получили медаль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"Отцовская доблесть" </a:t>
            </a:r>
          </a:p>
        </p:txBody>
      </p:sp>
      <p:pic>
        <p:nvPicPr>
          <p:cNvPr id="36" name="Рисунок 35" descr="med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340768"/>
            <a:ext cx="1898167" cy="160631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11560" y="494116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2007 по 2014 год </a:t>
            </a:r>
            <a:r>
              <a:rPr lang="ru-RU" sz="2000" b="1" dirty="0" smtClean="0">
                <a:solidFill>
                  <a:schemeClr val="bg1"/>
                </a:solidFill>
              </a:rPr>
              <a:t>более </a:t>
            </a:r>
            <a:r>
              <a:rPr lang="ru-RU" sz="2000" b="1" dirty="0" smtClean="0">
                <a:solidFill>
                  <a:schemeClr val="bg1"/>
                </a:solidFill>
              </a:rPr>
              <a:t>одной тысячи семей </a:t>
            </a:r>
            <a:r>
              <a:rPr lang="ru-RU" b="1" dirty="0" smtClean="0">
                <a:solidFill>
                  <a:schemeClr val="bg1"/>
                </a:solidFill>
              </a:rPr>
              <a:t>были номинированы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 smtClean="0">
                <a:solidFill>
                  <a:schemeClr val="bg1"/>
                </a:solidFill>
              </a:rPr>
              <a:t>звание лауреатов  ежегодной премии Губернатора Омской области </a:t>
            </a:r>
            <a:r>
              <a:rPr lang="ru-RU" sz="2000" b="1" dirty="0" smtClean="0">
                <a:solidFill>
                  <a:schemeClr val="bg1"/>
                </a:solidFill>
              </a:rPr>
              <a:t>"Семья года</a:t>
            </a:r>
            <a:r>
              <a:rPr lang="ru-RU" sz="2000" b="1" dirty="0" smtClean="0">
                <a:solidFill>
                  <a:schemeClr val="bg1"/>
                </a:solidFill>
              </a:rPr>
              <a:t>"</a:t>
            </a:r>
            <a:r>
              <a:rPr lang="ru-RU" b="1" dirty="0" smtClean="0">
                <a:solidFill>
                  <a:schemeClr val="bg1"/>
                </a:solidFill>
              </a:rPr>
              <a:t>,  </a:t>
            </a:r>
            <a:r>
              <a:rPr lang="ru-RU" sz="2000" b="1" dirty="0" smtClean="0">
                <a:solidFill>
                  <a:schemeClr val="bg1"/>
                </a:solidFill>
              </a:rPr>
              <a:t>39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семей</a:t>
            </a:r>
            <a:r>
              <a:rPr lang="ru-RU" b="1" dirty="0" smtClean="0">
                <a:solidFill>
                  <a:schemeClr val="bg1"/>
                </a:solidFill>
              </a:rPr>
              <a:t> стали лауреатами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4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44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16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3568" y="980728"/>
            <a:ext cx="8153400" cy="1656184"/>
            <a:chOff x="288" y="2908"/>
            <a:chExt cx="5232" cy="996"/>
          </a:xfrm>
          <a:solidFill>
            <a:schemeClr val="accent1"/>
          </a:solidFill>
        </p:grpSpPr>
        <p:sp>
          <p:nvSpPr>
            <p:cNvPr id="42" name="AutoShape 26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AutoShape 27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71600" y="980728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2014 году утверждена Концепции государственной семейной политики в Российской Федерации на период до 2025 года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Омской области утвержден План мероприятий на 2015 – 2018 годы по реализации в регионе первого этапа Концепции</a:t>
            </a:r>
          </a:p>
        </p:txBody>
      </p:sp>
      <p:grpSp>
        <p:nvGrpSpPr>
          <p:cNvPr id="3" name="Группа 34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467544" y="2708919"/>
            <a:ext cx="393700" cy="393700"/>
            <a:chOff x="3647" y="1006"/>
            <a:chExt cx="416" cy="416"/>
          </a:xfrm>
        </p:grpSpPr>
        <p:sp>
          <p:nvSpPr>
            <p:cNvPr id="41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6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7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8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5" name="Picture 8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9" name="Rectangle 8"/>
          <p:cNvSpPr>
            <a:spLocks noChangeArrowheads="1"/>
          </p:cNvSpPr>
          <p:nvPr/>
        </p:nvSpPr>
        <p:spPr bwMode="black">
          <a:xfrm>
            <a:off x="899592" y="2636912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В целях минимизации угрозы случаев возникновения социального сиротства и создания действенной системы профилактики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семейного </a:t>
            </a:r>
            <a:r>
              <a:rPr lang="ru-RU" sz="2000" b="1" dirty="0" smtClean="0"/>
              <a:t>неблагополучия</a:t>
            </a:r>
            <a:endParaRPr lang="en-US" sz="2000" b="1" dirty="0"/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black">
          <a:xfrm>
            <a:off x="611560" y="3789039"/>
            <a:ext cx="828092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331640" y="3933055"/>
            <a:ext cx="3528392" cy="1368153"/>
            <a:chOff x="479" y="2640"/>
            <a:chExt cx="1264" cy="556"/>
          </a:xfrm>
        </p:grpSpPr>
        <p:sp>
          <p:nvSpPr>
            <p:cNvPr id="55" name="AutoShape 33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34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499992" y="3933056"/>
            <a:ext cx="3312368" cy="1368152"/>
            <a:chOff x="479" y="2640"/>
            <a:chExt cx="1264" cy="556"/>
          </a:xfrm>
        </p:grpSpPr>
        <p:sp>
          <p:nvSpPr>
            <p:cNvPr id="58" name="AutoShape 36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37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1907704" y="3967896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/>
              </a:rPr>
              <a:t>Активно развивались социальные службы экстренного реагирования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056" y="4005064"/>
            <a:ext cx="2520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Созданы социальные участковые службы,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в которых работают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172 специалиста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2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52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1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17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black">
          <a:xfrm>
            <a:off x="899592" y="6497468"/>
            <a:ext cx="8064896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black">
          <a:xfrm>
            <a:off x="971600" y="5417348"/>
            <a:ext cx="77768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 smtClean="0"/>
              <a:t>Реализация Комплексного межведомственного плана мероприятий по профилактике суицидального поведения населения в Омской области на 2014 – 2015 годы </a:t>
            </a:r>
            <a:endParaRPr lang="en-US" sz="2200" b="1" dirty="0"/>
          </a:p>
        </p:txBody>
      </p:sp>
      <p:grpSp>
        <p:nvGrpSpPr>
          <p:cNvPr id="60" name="Group 92"/>
          <p:cNvGrpSpPr>
            <a:grpSpLocks/>
          </p:cNvGrpSpPr>
          <p:nvPr/>
        </p:nvGrpSpPr>
        <p:grpSpPr bwMode="auto">
          <a:xfrm>
            <a:off x="505892" y="5555580"/>
            <a:ext cx="393700" cy="393700"/>
            <a:chOff x="3647" y="1006"/>
            <a:chExt cx="416" cy="416"/>
          </a:xfrm>
        </p:grpSpPr>
        <p:sp>
          <p:nvSpPr>
            <p:cNvPr id="61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64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65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6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63" name="Picture 8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black">
          <a:xfrm>
            <a:off x="683568" y="2027163"/>
            <a:ext cx="8064896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" name="Rectangle 8"/>
          <p:cNvSpPr>
            <a:spLocks noChangeArrowheads="1"/>
          </p:cNvSpPr>
          <p:nvPr/>
        </p:nvSpPr>
        <p:spPr bwMode="black">
          <a:xfrm>
            <a:off x="755576" y="1163067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сети учреждений социального обслуживания семьи и детей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323528" y="1327274"/>
            <a:ext cx="393700" cy="393700"/>
            <a:chOff x="3647" y="1006"/>
            <a:chExt cx="416" cy="416"/>
          </a:xfrm>
        </p:grpSpPr>
        <p:sp>
          <p:nvSpPr>
            <p:cNvPr id="110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113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14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5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12" name="Picture 8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7" name="Rectangle 26"/>
          <p:cNvSpPr>
            <a:spLocks noChangeArrowheads="1"/>
          </p:cNvSpPr>
          <p:nvPr/>
        </p:nvSpPr>
        <p:spPr bwMode="auto">
          <a:xfrm>
            <a:off x="611560" y="2459211"/>
            <a:ext cx="7992888" cy="29238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       </a:t>
            </a:r>
            <a:r>
              <a:rPr lang="ru-RU" sz="2000" b="1" dirty="0" smtClean="0"/>
              <a:t>социальной гостиницы для подростков, находящихся в конфликте</a:t>
            </a:r>
            <a:br>
              <a:rPr lang="ru-RU" sz="2000" b="1" dirty="0" smtClean="0"/>
            </a:br>
            <a:r>
              <a:rPr lang="ru-RU" sz="2000" b="1" dirty="0" smtClean="0"/>
              <a:t>   с законом, на 10 мест на базе Центра социальной адаптации</a:t>
            </a:r>
            <a:br>
              <a:rPr lang="ru-RU" sz="2000" b="1" dirty="0" smtClean="0"/>
            </a:br>
            <a:r>
              <a:rPr lang="ru-RU" sz="2000" b="1" dirty="0" smtClean="0"/>
              <a:t>   "Надежда" (г. Омск);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1000" b="1" dirty="0" smtClean="0"/>
          </a:p>
          <a:p>
            <a:r>
              <a:rPr lang="ru-RU" sz="2000" b="1" dirty="0" smtClean="0"/>
              <a:t>      социально-реабилитационного центра для несовершеннолетних </a:t>
            </a:r>
            <a:br>
              <a:rPr lang="ru-RU" sz="2000" b="1" dirty="0" smtClean="0"/>
            </a:br>
            <a:r>
              <a:rPr lang="ru-RU" sz="2000" b="1" dirty="0" smtClean="0"/>
              <a:t>   на 21 койко-место на базе бывшего </a:t>
            </a:r>
            <a:r>
              <a:rPr lang="ru-RU" sz="2000" b="1" dirty="0" err="1" smtClean="0"/>
              <a:t>Завьяловского</a:t>
            </a:r>
            <a:r>
              <a:rPr lang="ru-RU" sz="2000" b="1" dirty="0" smtClean="0"/>
              <a:t> детского дома </a:t>
            </a:r>
            <a:br>
              <a:rPr lang="ru-RU" sz="2000" b="1" dirty="0" smtClean="0"/>
            </a:br>
            <a:r>
              <a:rPr lang="ru-RU" sz="2000" b="1" dirty="0" smtClean="0"/>
              <a:t>   (Знаменский район)</a:t>
            </a:r>
          </a:p>
          <a:p>
            <a:pPr algn="ctr"/>
            <a:endParaRPr lang="ru-RU" b="1" dirty="0" smtClean="0"/>
          </a:p>
        </p:txBody>
      </p:sp>
      <p:grpSp>
        <p:nvGrpSpPr>
          <p:cNvPr id="4" name="Группа 50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38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649908" y="3107283"/>
            <a:ext cx="249684" cy="216024"/>
            <a:chOff x="3647" y="1006"/>
            <a:chExt cx="416" cy="416"/>
          </a:xfrm>
        </p:grpSpPr>
        <p:sp>
          <p:nvSpPr>
            <p:cNvPr id="41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4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5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6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43" name="Picture 8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649908" y="4221088"/>
            <a:ext cx="249684" cy="216024"/>
            <a:chOff x="3647" y="1006"/>
            <a:chExt cx="416" cy="416"/>
          </a:xfrm>
        </p:grpSpPr>
        <p:sp>
          <p:nvSpPr>
            <p:cNvPr id="48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70" name="Picture 6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71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72" name="Picture 7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69" name="Picture 8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3" name="Rectangle 8"/>
          <p:cNvSpPr>
            <a:spLocks noChangeArrowheads="1"/>
          </p:cNvSpPr>
          <p:nvPr/>
        </p:nvSpPr>
        <p:spPr bwMode="black">
          <a:xfrm>
            <a:off x="1043608" y="2603227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27 февраля 2015 года состоится торжественное открытие:</a:t>
            </a:r>
            <a:endParaRPr lang="en-US" sz="2000" b="1" dirty="0"/>
          </a:p>
        </p:txBody>
      </p:sp>
      <p:sp>
        <p:nvSpPr>
          <p:cNvPr id="47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18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333605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549629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95536" y="908720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IV. </a:t>
            </a: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Социальная поддержка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населения</a:t>
            </a:r>
            <a:endParaRPr lang="ru-RU" sz="40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0178" name="Picture 2" descr="http://www.rostobr.ru/upload/medialibrary/1b8/quwoffbkygclgajbejusebvicz%20xzidczyy%20ndeoocvqnbrxcw%20hwolykuaj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5939"/>
            <a:ext cx="2664296" cy="1936751"/>
          </a:xfrm>
          <a:prstGeom prst="rect">
            <a:avLst/>
          </a:prstGeom>
          <a:noFill/>
        </p:spPr>
      </p:pic>
      <p:pic>
        <p:nvPicPr>
          <p:cNvPr id="50180" name="Picture 4" descr="http://trinityumc1822.org/images/nursinghomevis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65653"/>
            <a:ext cx="2952328" cy="1964502"/>
          </a:xfrm>
          <a:prstGeom prst="rect">
            <a:avLst/>
          </a:prstGeom>
          <a:noFill/>
        </p:spPr>
      </p:pic>
      <p:pic>
        <p:nvPicPr>
          <p:cNvPr id="50182" name="Picture 6" descr="http://sovsibir.ru/up/2011/005/005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85939"/>
            <a:ext cx="2913691" cy="1947317"/>
          </a:xfrm>
          <a:prstGeom prst="rect">
            <a:avLst/>
          </a:prstGeom>
          <a:noFill/>
        </p:spPr>
      </p:pic>
      <p:grpSp>
        <p:nvGrpSpPr>
          <p:cNvPr id="2" name="Группа 19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1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Группа 16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0" y="283071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50" dirty="0" smtClean="0">
                <a:ln w="11430"/>
              </a:rPr>
              <a:t>Объем расходов на меры социальной поддержки – </a:t>
            </a:r>
            <a:r>
              <a:rPr lang="ru-RU" sz="2200" b="1" spc="50" dirty="0" smtClean="0">
                <a:ln w="11430"/>
                <a:solidFill>
                  <a:srgbClr val="FF0000"/>
                </a:solidFill>
              </a:rPr>
              <a:t>9,2 млрд. руб.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587843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50" dirty="0" smtClean="0">
                <a:ln w="11430"/>
              </a:rPr>
              <a:t>Число получателей – </a:t>
            </a:r>
            <a:r>
              <a:rPr lang="ru-RU" sz="2200" b="1" spc="50" dirty="0" smtClean="0">
                <a:ln w="11430"/>
                <a:solidFill>
                  <a:srgbClr val="FF0000"/>
                </a:solidFill>
              </a:rPr>
              <a:t>более 500 тыс. чел.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2206605"/>
            <a:ext cx="1890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34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392872" y="1025352"/>
            <a:ext cx="8427600" cy="1178739"/>
            <a:chOff x="1344" y="1680"/>
            <a:chExt cx="2928" cy="448"/>
          </a:xfrm>
          <a:solidFill>
            <a:schemeClr val="tx2">
              <a:lumMod val="75000"/>
            </a:schemeClr>
          </a:solidFill>
        </p:grpSpPr>
        <p:sp>
          <p:nvSpPr>
            <p:cNvPr id="46" name="Freeform 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393100" y="2213744"/>
            <a:ext cx="8427600" cy="927224"/>
            <a:chOff x="1344" y="1680"/>
            <a:chExt cx="2928" cy="448"/>
          </a:xfrm>
        </p:grpSpPr>
        <p:sp>
          <p:nvSpPr>
            <p:cNvPr id="5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6600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8"/>
          <p:cNvGrpSpPr>
            <a:grpSpLocks/>
          </p:cNvGrpSpPr>
          <p:nvPr/>
        </p:nvGrpSpPr>
        <p:grpSpPr bwMode="auto">
          <a:xfrm>
            <a:off x="393100" y="3149848"/>
            <a:ext cx="8427372" cy="855216"/>
            <a:chOff x="1344" y="1680"/>
            <a:chExt cx="2928" cy="448"/>
          </a:xfrm>
        </p:grpSpPr>
        <p:sp>
          <p:nvSpPr>
            <p:cNvPr id="54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392872" y="1051963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НПА, направленные на обеспечение реализации Федерального закона № 442-ФЗ "Об основах социального обслуживания граждан в Российской Федерации"</a:t>
            </a:r>
            <a:endParaRPr lang="ru-R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8032" y="2249488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Новая редакция дорожной карты развития социального обслуживания населения на 2013 – 2018 годы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32048" y="314096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января 2014 года – начало реализации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государственных программ Омской области: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397866" y="3933056"/>
            <a:ext cx="4102126" cy="711200"/>
            <a:chOff x="1344" y="1680"/>
            <a:chExt cx="2928" cy="448"/>
          </a:xfrm>
        </p:grpSpPr>
        <p:sp>
          <p:nvSpPr>
            <p:cNvPr id="61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0099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470996" y="4060036"/>
            <a:ext cx="392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"Доступная среда"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4572000" y="3924176"/>
            <a:ext cx="4248472" cy="711200"/>
            <a:chOff x="1344" y="1680"/>
            <a:chExt cx="2928" cy="448"/>
          </a:xfrm>
        </p:grpSpPr>
        <p:sp>
          <p:nvSpPr>
            <p:cNvPr id="65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0099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4647460" y="3861048"/>
            <a:ext cx="392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"Социальная поддержка населения"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18"/>
          <p:cNvGrpSpPr>
            <a:grpSpLocks/>
          </p:cNvGrpSpPr>
          <p:nvPr/>
        </p:nvGrpSpPr>
        <p:grpSpPr bwMode="auto">
          <a:xfrm>
            <a:off x="395536" y="4644256"/>
            <a:ext cx="8424936" cy="855216"/>
            <a:chOff x="1344" y="1680"/>
            <a:chExt cx="2928" cy="448"/>
          </a:xfrm>
        </p:grpSpPr>
        <p:sp>
          <p:nvSpPr>
            <p:cNvPr id="69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0099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"Регулирование отношений в сфере труда и занятости</a:t>
              </a:r>
            </a:p>
            <a:p>
              <a:pPr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населения Омской области"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18"/>
          <p:cNvGrpSpPr>
            <a:grpSpLocks/>
          </p:cNvGrpSpPr>
          <p:nvPr/>
        </p:nvGrpSpPr>
        <p:grpSpPr bwMode="auto">
          <a:xfrm>
            <a:off x="360040" y="5535736"/>
            <a:ext cx="8496944" cy="980728"/>
            <a:chOff x="1344" y="1680"/>
            <a:chExt cx="2928" cy="448"/>
          </a:xfrm>
          <a:solidFill>
            <a:srgbClr val="009900"/>
          </a:solidFill>
        </p:grpSpPr>
        <p:sp>
          <p:nvSpPr>
            <p:cNvPr id="72" name="Freeform 19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0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-35496" y="5547930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"Оказание содействия добровольному переселению в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Омскую область соотечественников, проживающих за рубежом"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19"/>
          <p:cNvSpPr>
            <a:spLocks noChangeArrowheads="1"/>
          </p:cNvSpPr>
          <p:nvPr/>
        </p:nvSpPr>
        <p:spPr bwMode="ltGray">
          <a:xfrm>
            <a:off x="323528" y="1628800"/>
            <a:ext cx="8640960" cy="1296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248360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Осуществляется назначение более 60 видов социальных выплат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915816" y="755993"/>
            <a:ext cx="6048672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chemeClr val="tx1"/>
                </a:solidFill>
              </a:rPr>
              <a:t>Социальная поддержка населения</a:t>
            </a:r>
          </a:p>
        </p:txBody>
      </p:sp>
      <p:grpSp>
        <p:nvGrpSpPr>
          <p:cNvPr id="31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33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AutoShape 19"/>
          <p:cNvSpPr>
            <a:spLocks noChangeArrowheads="1"/>
          </p:cNvSpPr>
          <p:nvPr/>
        </p:nvSpPr>
        <p:spPr bwMode="ltGray">
          <a:xfrm>
            <a:off x="179512" y="1556792"/>
            <a:ext cx="8712968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32048" y="1713002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Социальные выплаты получали более </a:t>
            </a:r>
            <a:r>
              <a:rPr lang="ru-RU" sz="2000" b="1" dirty="0" smtClean="0">
                <a:solidFill>
                  <a:srgbClr val="FF0000"/>
                </a:solidFill>
              </a:rPr>
              <a:t>296 тыс</a:t>
            </a:r>
            <a:r>
              <a:rPr lang="ru-RU" b="1" dirty="0" smtClean="0">
                <a:solidFill>
                  <a:srgbClr val="FF0000"/>
                </a:solidFill>
              </a:rPr>
              <a:t>. жителей </a:t>
            </a:r>
            <a:r>
              <a:rPr lang="ru-RU" b="1" dirty="0" smtClean="0"/>
              <a:t>Омской области</a:t>
            </a:r>
            <a:br>
              <a:rPr lang="ru-RU" b="1" dirty="0" smtClean="0"/>
            </a:br>
            <a:r>
              <a:rPr lang="ru-RU" b="1" dirty="0" smtClean="0"/>
              <a:t>(затраты областного бюджета – </a:t>
            </a:r>
            <a:r>
              <a:rPr lang="ru-RU" sz="2000" b="1" dirty="0" smtClean="0">
                <a:solidFill>
                  <a:srgbClr val="FF0000"/>
                </a:solidFill>
              </a:rPr>
              <a:t>1,1 млрд. руб.</a:t>
            </a:r>
            <a:r>
              <a:rPr lang="ru-RU" b="1" dirty="0" smtClean="0"/>
              <a:t>)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ltGray">
          <a:xfrm>
            <a:off x="323528" y="3356992"/>
            <a:ext cx="8640960" cy="29523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ltGray">
          <a:xfrm>
            <a:off x="179512" y="3212976"/>
            <a:ext cx="8712968" cy="936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95536" y="3225750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В рамках социальной поддержки семей, имеющих детей,  о</a:t>
            </a:r>
            <a:r>
              <a:rPr lang="ru-RU" b="1" spc="50" dirty="0" smtClean="0">
                <a:ln w="11430"/>
              </a:rPr>
              <a:t>существляется назначение </a:t>
            </a:r>
            <a:r>
              <a:rPr lang="ru-RU" b="1" spc="50" dirty="0" smtClean="0">
                <a:ln w="11430"/>
                <a:solidFill>
                  <a:srgbClr val="FF0000"/>
                </a:solidFill>
              </a:rPr>
              <a:t>18</a:t>
            </a:r>
            <a:r>
              <a:rPr lang="ru-RU" b="1" spc="50" dirty="0" smtClean="0">
                <a:ln w="11430"/>
              </a:rPr>
              <a:t> видов пособий и выплат, из них 8 финансируются из областного бюджета</a:t>
            </a:r>
            <a:endParaRPr lang="ru-RU" b="1" spc="50" dirty="0" smtClean="0">
              <a:ln w="11430"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7544" y="425302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Меры социальной поддержки предоставляются </a:t>
            </a:r>
            <a:r>
              <a:rPr lang="ru-RU" b="1" dirty="0" smtClean="0">
                <a:solidFill>
                  <a:srgbClr val="FF0000"/>
                </a:solidFill>
              </a:rPr>
              <a:t>22,4 тыс.</a:t>
            </a:r>
            <a:r>
              <a:rPr lang="ru-RU" b="1" dirty="0" smtClean="0"/>
              <a:t> многодетных </a:t>
            </a:r>
            <a:r>
              <a:rPr lang="ru-RU" b="1" dirty="0" smtClean="0"/>
              <a:t>семей.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547832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Средства областного капитала предоставлены </a:t>
            </a:r>
            <a:r>
              <a:rPr lang="ru-RU" sz="2000" b="1" dirty="0" smtClean="0">
                <a:solidFill>
                  <a:srgbClr val="FF0000"/>
                </a:solidFill>
              </a:rPr>
              <a:t>844</a:t>
            </a:r>
            <a:r>
              <a:rPr lang="ru-RU" b="1" dirty="0" smtClean="0"/>
              <a:t> гражданам</a:t>
            </a:r>
            <a:br>
              <a:rPr lang="ru-RU" b="1" dirty="0" smtClean="0"/>
            </a:br>
            <a:r>
              <a:rPr lang="ru-RU" b="1" dirty="0" smtClean="0"/>
              <a:t>(расходы областного бюджета – </a:t>
            </a:r>
            <a:r>
              <a:rPr lang="ru-RU" sz="2000" b="1" dirty="0" smtClean="0">
                <a:solidFill>
                  <a:srgbClr val="FF0000"/>
                </a:solidFill>
              </a:rPr>
              <a:t>89,2 млн. руб.</a:t>
            </a:r>
            <a:r>
              <a:rPr lang="ru-RU" b="1" dirty="0" smtClean="0"/>
              <a:t>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67544" y="4737338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Дополнительные меры социальной поддержки многодетных семей создали условия для увеличения их числа почти на </a:t>
            </a:r>
            <a:r>
              <a:rPr lang="ru-RU" sz="2000" b="1" dirty="0" smtClean="0">
                <a:solidFill>
                  <a:srgbClr val="FF0000"/>
                </a:solidFill>
              </a:rPr>
              <a:t>10 %.</a:t>
            </a:r>
            <a:endParaRPr lang="ru-RU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1547664" y="1357318"/>
            <a:ext cx="6048672" cy="415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Предоставление социальных выплат</a:t>
            </a: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611560" y="2941494"/>
            <a:ext cx="7920880" cy="415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Социальная поддержка семей, имеющих детей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96442" y="694437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19"/>
          <p:cNvSpPr>
            <a:spLocks noChangeArrowheads="1"/>
          </p:cNvSpPr>
          <p:nvPr/>
        </p:nvSpPr>
        <p:spPr bwMode="ltGray">
          <a:xfrm>
            <a:off x="251520" y="5157192"/>
            <a:ext cx="8640960" cy="1080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gray">
          <a:xfrm>
            <a:off x="323528" y="2132856"/>
            <a:ext cx="8568952" cy="1584176"/>
          </a:xfrm>
          <a:prstGeom prst="roundRect">
            <a:avLst>
              <a:gd name="adj" fmla="val 801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43608" y="1412776"/>
            <a:ext cx="705678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Предоставление мер социальной поддержки</a:t>
            </a:r>
            <a:br>
              <a:rPr lang="ru-RU" sz="20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0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 оплате жилья и коммунальных услуг</a:t>
            </a:r>
          </a:p>
        </p:txBody>
      </p:sp>
      <p:sp>
        <p:nvSpPr>
          <p:cNvPr id="79" name="AutoShape 3"/>
          <p:cNvSpPr>
            <a:spLocks noChangeArrowheads="1"/>
          </p:cNvSpPr>
          <p:nvPr/>
        </p:nvSpPr>
        <p:spPr bwMode="gray">
          <a:xfrm>
            <a:off x="5378424" y="2921040"/>
            <a:ext cx="2849563" cy="648072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2 878,4 млн. руб.</a:t>
            </a:r>
          </a:p>
          <a:p>
            <a:endParaRPr lang="ru-RU" sz="2000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AutoShape 13"/>
          <p:cNvSpPr>
            <a:spLocks noChangeArrowheads="1"/>
          </p:cNvSpPr>
          <p:nvPr/>
        </p:nvSpPr>
        <p:spPr bwMode="gray">
          <a:xfrm>
            <a:off x="755576" y="2921040"/>
            <a:ext cx="2951211" cy="648072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319,3 тыс. чел.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16"/>
          <p:cNvSpPr>
            <a:spLocks noChangeArrowheads="1"/>
          </p:cNvSpPr>
          <p:nvPr/>
        </p:nvSpPr>
        <p:spPr bwMode="blackGray">
          <a:xfrm rot="10806395" flipH="1" flipV="1">
            <a:off x="3858866" y="2928939"/>
            <a:ext cx="1446212" cy="350796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AutoShape 34"/>
          <p:cNvSpPr>
            <a:spLocks noChangeArrowheads="1"/>
          </p:cNvSpPr>
          <p:nvPr/>
        </p:nvSpPr>
        <p:spPr bwMode="blackGray">
          <a:xfrm rot="10793605" flipV="1">
            <a:off x="3827058" y="3282427"/>
            <a:ext cx="1447800" cy="350797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215434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spc="50" dirty="0" smtClean="0">
                <a:ln w="11430"/>
                <a:solidFill>
                  <a:srgbClr val="0000CC"/>
                </a:solidFill>
              </a:rPr>
              <a:t>Денежный эквивалент скидки по оплате ЖКУ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55576" y="2531383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</a:rPr>
              <a:t>Получатели: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364088" y="2531383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00CC"/>
                </a:solidFill>
              </a:rPr>
              <a:t>Расходы: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60041" y="4006805"/>
            <a:ext cx="8639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меры социальной поддержки по оплате жилого помещения предоставляются с учетом взноса на капитальный ремонт общего имущества многоквартирного дома</a:t>
            </a:r>
            <a:endParaRPr lang="ru-RU" b="1" dirty="0"/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gray">
          <a:xfrm>
            <a:off x="179512" y="4055006"/>
            <a:ext cx="206879" cy="192021"/>
          </a:xfrm>
          <a:prstGeom prst="roundRect">
            <a:avLst>
              <a:gd name="adj" fmla="val 8014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827584" y="3779748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Сентябрь 2014 года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36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059832" y="764704"/>
            <a:ext cx="5904656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500" b="1" spc="50" dirty="0" smtClean="0">
                <a:ln w="11430">
                  <a:noFill/>
                </a:ln>
                <a:solidFill>
                  <a:schemeClr val="tx1"/>
                </a:solidFill>
              </a:rPr>
              <a:t>Социальная поддержка населения</a:t>
            </a: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1475656" y="4941168"/>
            <a:ext cx="64087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Меры социальной поддержки по проезду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528" y="530120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Правом льготного проезда воспользовались почти </a:t>
            </a:r>
            <a:r>
              <a:rPr lang="ru-RU" sz="2000" b="1" dirty="0" smtClean="0">
                <a:solidFill>
                  <a:srgbClr val="FF0000"/>
                </a:solidFill>
              </a:rPr>
              <a:t>269 тыс. чел.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Расходы на обеспечение льготного проезда – </a:t>
            </a:r>
            <a:r>
              <a:rPr lang="ru-RU" sz="2000" b="1" dirty="0" smtClean="0">
                <a:solidFill>
                  <a:srgbClr val="FF0000"/>
                </a:solidFill>
              </a:rPr>
              <a:t>943 млн. руб.</a:t>
            </a:r>
            <a:endParaRPr lang="ru-RU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96442" y="694437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3573" y="1340768"/>
            <a:ext cx="3540915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251520" y="1844825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4788024" y="105273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black">
          <a:xfrm>
            <a:off x="4932040" y="98072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Усть - Ишим</a:t>
            </a:r>
            <a:endParaRPr lang="en-US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2008" y="4737338"/>
            <a:ext cx="8964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u="sng" dirty="0" smtClean="0"/>
              <a:t>В целях обеспечения выполнения требований </a:t>
            </a:r>
            <a:r>
              <a:rPr lang="ru-RU" sz="2000" b="1" u="sng" dirty="0" smtClean="0">
                <a:solidFill>
                  <a:srgbClr val="FF0000"/>
                </a:solidFill>
              </a:rPr>
              <a:t>Указа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>Президента России № 601 в </a:t>
            </a:r>
            <a:r>
              <a:rPr lang="ru-RU" sz="2000" b="1" u="sng" dirty="0" smtClean="0">
                <a:solidFill>
                  <a:srgbClr val="FF0000"/>
                </a:solidFill>
              </a:rPr>
              <a:t>2015 году </a:t>
            </a:r>
            <a:r>
              <a:rPr lang="ru-RU" sz="2000" b="1" u="sng" dirty="0" smtClean="0"/>
              <a:t>необходимо: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3059832" y="764704"/>
            <a:ext cx="5904656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500" b="1" spc="50" dirty="0" smtClean="0">
                <a:ln w="11430">
                  <a:noFill/>
                </a:ln>
                <a:solidFill>
                  <a:schemeClr val="tx1"/>
                </a:solidFill>
              </a:rPr>
              <a:t>Социальная поддержка населения</a:t>
            </a:r>
          </a:p>
        </p:txBody>
      </p:sp>
      <p:grpSp>
        <p:nvGrpSpPr>
          <p:cNvPr id="66" name="Группа 25"/>
          <p:cNvGrpSpPr/>
          <p:nvPr/>
        </p:nvGrpSpPr>
        <p:grpSpPr>
          <a:xfrm>
            <a:off x="179512" y="260648"/>
            <a:ext cx="8640959" cy="667931"/>
            <a:chOff x="179513" y="260648"/>
            <a:chExt cx="8640959" cy="667931"/>
          </a:xfrm>
        </p:grpSpPr>
        <p:pic>
          <p:nvPicPr>
            <p:cNvPr id="67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395536" y="1340768"/>
            <a:ext cx="849694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Продолжена работа по созданию сети МФЦ</a:t>
            </a:r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gray">
          <a:xfrm>
            <a:off x="5652120" y="2204864"/>
            <a:ext cx="3168352" cy="2304256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Созданы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филиалов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КУ МФЦ </a:t>
            </a:r>
            <a:r>
              <a:rPr lang="ru-RU" b="1" dirty="0" smtClean="0"/>
              <a:t>во всех </a:t>
            </a:r>
            <a:br>
              <a:rPr lang="ru-RU" b="1" dirty="0" smtClean="0"/>
            </a:br>
            <a:r>
              <a:rPr lang="ru-RU" b="1" dirty="0" smtClean="0"/>
              <a:t>административных округах</a:t>
            </a:r>
            <a:br>
              <a:rPr lang="ru-RU" b="1" dirty="0" smtClean="0"/>
            </a:br>
            <a:r>
              <a:rPr lang="ru-RU" b="1" dirty="0" smtClean="0"/>
              <a:t>г. Омска</a:t>
            </a:r>
            <a:br>
              <a:rPr lang="ru-RU" b="1" dirty="0" smtClean="0"/>
            </a:b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19 МФЦ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в районах области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67544" y="170080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Зарегистрировано свыше </a:t>
            </a:r>
            <a:r>
              <a:rPr lang="ru-RU" b="1" dirty="0" smtClean="0">
                <a:solidFill>
                  <a:srgbClr val="FF0000"/>
                </a:solidFill>
              </a:rPr>
              <a:t>100 тыс. </a:t>
            </a:r>
            <a:r>
              <a:rPr lang="ru-RU" b="1" dirty="0" smtClean="0"/>
              <a:t>обращений граждан за предоставлением государственных услуг ФОИВ и государственных внебюджетных фондов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6" name="AutoShape 7"/>
          <p:cNvSpPr>
            <a:spLocks noChangeArrowheads="1"/>
          </p:cNvSpPr>
          <p:nvPr/>
        </p:nvSpPr>
        <p:spPr bwMode="gray">
          <a:xfrm>
            <a:off x="251520" y="2974887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67544" y="2854677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Организовано предоставление </a:t>
            </a:r>
            <a:r>
              <a:rPr lang="ru-RU" b="1" dirty="0" smtClean="0">
                <a:solidFill>
                  <a:srgbClr val="FF0000"/>
                </a:solidFill>
              </a:rPr>
              <a:t>34</a:t>
            </a:r>
            <a:r>
              <a:rPr lang="ru-RU" b="1" dirty="0" smtClean="0"/>
              <a:t> обязательных государственных услуг и более </a:t>
            </a:r>
            <a:r>
              <a:rPr lang="ru-RU" b="1" dirty="0" smtClean="0">
                <a:solidFill>
                  <a:srgbClr val="FF0000"/>
                </a:solidFill>
              </a:rPr>
              <a:t>70</a:t>
            </a:r>
            <a:r>
              <a:rPr lang="ru-RU" b="1" dirty="0" smtClean="0"/>
              <a:t> услуг в сфере социальной защиты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gray">
          <a:xfrm>
            <a:off x="251520" y="385001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67544" y="3717032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Значение показателя "доля граждан, имеющих</a:t>
            </a:r>
            <a:br>
              <a:rPr lang="ru-RU" b="1" dirty="0" smtClean="0"/>
            </a:br>
            <a:r>
              <a:rPr lang="ru-RU" b="1" dirty="0" smtClean="0"/>
              <a:t> доступ к получению услуг по принципу</a:t>
            </a:r>
            <a:br>
              <a:rPr lang="ru-RU" b="1" dirty="0" smtClean="0"/>
            </a:br>
            <a:r>
              <a:rPr lang="ru-RU" b="1" dirty="0" smtClean="0"/>
              <a:t> "одного окна" – </a:t>
            </a:r>
            <a:r>
              <a:rPr lang="ru-RU" b="1" dirty="0" smtClean="0">
                <a:solidFill>
                  <a:srgbClr val="FF0000"/>
                </a:solidFill>
              </a:rPr>
              <a:t>69,3 %</a:t>
            </a:r>
            <a:endParaRPr lang="ru-RU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268016" y="5373216"/>
            <a:ext cx="719241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продолжить работу по созданию МФЦ в районах области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организовать работу по созданию удаленных рабочих мест МФЦ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расширить перечень услуг, предоставляемых в МФЦ</a:t>
            </a:r>
            <a:endParaRPr lang="ru-RU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81" name="AutoShape 7"/>
          <p:cNvSpPr>
            <a:spLocks noChangeArrowheads="1"/>
          </p:cNvSpPr>
          <p:nvPr/>
        </p:nvSpPr>
        <p:spPr bwMode="gray">
          <a:xfrm>
            <a:off x="1115616" y="5589240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2" name="AutoShape 7"/>
          <p:cNvSpPr>
            <a:spLocks noChangeArrowheads="1"/>
          </p:cNvSpPr>
          <p:nvPr/>
        </p:nvSpPr>
        <p:spPr bwMode="gray">
          <a:xfrm>
            <a:off x="1115616" y="5949280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3" name="AutoShape 7"/>
          <p:cNvSpPr>
            <a:spLocks noChangeArrowheads="1"/>
          </p:cNvSpPr>
          <p:nvPr/>
        </p:nvSpPr>
        <p:spPr bwMode="gray">
          <a:xfrm>
            <a:off x="1115616" y="6381329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96442" y="694437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116632"/>
            <a:chOff x="0" y="0"/>
            <a:chExt cx="9144000" cy="1166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79512" y="285293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06896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1556792"/>
            <a:ext cx="9144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V. </a:t>
            </a: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Социально-трудовые</a:t>
            </a:r>
            <a:r>
              <a:rPr 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отношения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19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6" name="Схема 25"/>
          <p:cNvGraphicFramePr/>
          <p:nvPr/>
        </p:nvGraphicFramePr>
        <p:xfrm>
          <a:off x="648072" y="3253432"/>
          <a:ext cx="766834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1-tub-ru.yandex.net/i?id=154570214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224" y="4869160"/>
            <a:ext cx="2049016" cy="1584176"/>
          </a:xfrm>
          <a:prstGeom prst="rect">
            <a:avLst/>
          </a:prstGeom>
          <a:noFill/>
        </p:spPr>
      </p:pic>
      <p:pic>
        <p:nvPicPr>
          <p:cNvPr id="1030" name="Picture 6" descr="2013-05-20-12-01-41-11766.jpg (1024×68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869160"/>
            <a:ext cx="2192760" cy="1584176"/>
          </a:xfrm>
          <a:prstGeom prst="rect">
            <a:avLst/>
          </a:prstGeom>
          <a:noFill/>
        </p:spPr>
      </p:pic>
      <p:pic>
        <p:nvPicPr>
          <p:cNvPr id="1034" name="Picture 10" descr="114.jpg (761×579)"/>
          <p:cNvPicPr>
            <a:picLocks noChangeAspect="1" noChangeArrowheads="1"/>
          </p:cNvPicPr>
          <p:nvPr/>
        </p:nvPicPr>
        <p:blipFill>
          <a:blip r:embed="rId4" cstate="print"/>
          <a:srcRect r="17546"/>
          <a:stretch>
            <a:fillRect/>
          </a:stretch>
        </p:blipFill>
        <p:spPr bwMode="auto">
          <a:xfrm>
            <a:off x="6804248" y="4869160"/>
            <a:ext cx="2088232" cy="1566879"/>
          </a:xfrm>
          <a:prstGeom prst="rect">
            <a:avLst/>
          </a:prstGeom>
          <a:noFill/>
        </p:spPr>
      </p:pic>
      <p:pic>
        <p:nvPicPr>
          <p:cNvPr id="1036" name="Picture 12" descr="advertfoto201.jpg (800×60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869160"/>
            <a:ext cx="2016224" cy="1584176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7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059832" y="764704"/>
            <a:ext cx="5472608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chemeClr val="tx1"/>
                </a:solidFill>
              </a:rPr>
              <a:t>Регулирование</a:t>
            </a:r>
            <a:r>
              <a:rPr lang="ru-RU" sz="2400" b="1" spc="50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>
                  <a:noFill/>
                </a:ln>
                <a:solidFill>
                  <a:schemeClr val="tx1"/>
                </a:solidFill>
              </a:rPr>
              <a:t>рынка труда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71600" y="1867471"/>
            <a:ext cx="7724495" cy="769441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Уровень общей безработицы </a:t>
            </a:r>
            <a:r>
              <a:rPr lang="ru-RU" sz="2000" b="1" dirty="0" smtClean="0"/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6,7 % </a:t>
            </a:r>
            <a:r>
              <a:rPr lang="ru-RU" sz="2000" b="1" dirty="0" smtClean="0"/>
              <a:t>от численности экономически активного населения</a:t>
            </a:r>
            <a:endParaRPr lang="ru-RU" sz="20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71600" y="2823319"/>
            <a:ext cx="765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dk1"/>
                </a:solidFill>
              </a:rPr>
              <a:t>Уровень зарегистрированной безработицы</a:t>
            </a:r>
            <a:r>
              <a:rPr lang="ru-RU" sz="2000" b="1" dirty="0" smtClean="0">
                <a:solidFill>
                  <a:schemeClr val="dk1"/>
                </a:solidFill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</a:rPr>
              <a:t>1,2 %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3501008"/>
            <a:ext cx="8712968" cy="1200329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Разработан проект подпрограммы "Дополнительные мероприятия в сфере занятости населения, направленные на снижение напряженности на рынке труда Омской области" государственной программы Омской области "Регулирование отношений в сфере труда и занятости населения Омской области"</a:t>
            </a:r>
            <a:endParaRPr lang="ru-RU" b="1" dirty="0"/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black">
          <a:xfrm>
            <a:off x="323528" y="1860823"/>
            <a:ext cx="8568952" cy="808087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black">
          <a:xfrm>
            <a:off x="323528" y="3501008"/>
            <a:ext cx="8568952" cy="1152128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black">
          <a:xfrm>
            <a:off x="323528" y="2780929"/>
            <a:ext cx="8568952" cy="576063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132160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</a:rPr>
              <a:t>Положительные тенденции на рынке труда:</a:t>
            </a:r>
            <a:endParaRPr lang="ru-RU" sz="2800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683568" y="2060848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gray">
          <a:xfrm>
            <a:off x="683568" y="2996952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40458" y="694437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2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black">
          <a:xfrm>
            <a:off x="395536" y="1916833"/>
            <a:ext cx="8352928" cy="1224135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84176" y="1772816"/>
            <a:ext cx="6972200" cy="216024"/>
            <a:chOff x="624" y="672"/>
            <a:chExt cx="1773" cy="240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AutoShape 20"/>
          <p:cNvSpPr>
            <a:spLocks noChangeArrowheads="1"/>
          </p:cNvSpPr>
          <p:nvPr/>
        </p:nvSpPr>
        <p:spPr bwMode="black">
          <a:xfrm>
            <a:off x="395536" y="3573016"/>
            <a:ext cx="8352928" cy="1168128"/>
          </a:xfrm>
          <a:prstGeom prst="roundRect">
            <a:avLst>
              <a:gd name="adj" fmla="val 9481"/>
            </a:avLst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gray">
          <a:xfrm>
            <a:off x="1024400" y="3457575"/>
            <a:ext cx="7003984" cy="216024"/>
          </a:xfrm>
          <a:prstGeom prst="roundRect">
            <a:avLst>
              <a:gd name="adj" fmla="val 2791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black">
          <a:xfrm>
            <a:off x="395536" y="2132856"/>
            <a:ext cx="8280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Более </a:t>
            </a:r>
            <a:r>
              <a:rPr lang="ru-RU" sz="2000" b="1" dirty="0" smtClean="0">
                <a:solidFill>
                  <a:srgbClr val="FF0000"/>
                </a:solidFill>
              </a:rPr>
              <a:t>90 % задолженности </a:t>
            </a:r>
            <a:r>
              <a:rPr lang="ru-RU" sz="2000" b="1" dirty="0" smtClean="0"/>
              <a:t>по оплате труда отмечалось у работодателей, находящихся в различных стадиях банкротства</a:t>
            </a:r>
            <a:endParaRPr lang="en-US" sz="2000" b="1" dirty="0"/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black">
          <a:xfrm>
            <a:off x="395536" y="3873242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Контрольный показатель </a:t>
            </a:r>
            <a:r>
              <a:rPr lang="ru-RU" sz="2000" b="1" dirty="0" smtClean="0"/>
              <a:t>по снижению численности неформально занятых граждан для Омской области – </a:t>
            </a:r>
            <a:r>
              <a:rPr lang="ru-RU" sz="2000" b="1" dirty="0" smtClean="0">
                <a:solidFill>
                  <a:srgbClr val="FF0000"/>
                </a:solidFill>
              </a:rPr>
              <a:t>95 тыс. чел.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1" name="Группа 40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37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39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7" name="AutoShape 20"/>
          <p:cNvSpPr>
            <a:spLocks noChangeArrowheads="1"/>
          </p:cNvSpPr>
          <p:nvPr/>
        </p:nvSpPr>
        <p:spPr bwMode="black">
          <a:xfrm>
            <a:off x="395536" y="5213200"/>
            <a:ext cx="8352928" cy="1096120"/>
          </a:xfrm>
          <a:prstGeom prst="roundRect">
            <a:avLst>
              <a:gd name="adj" fmla="val 9481"/>
            </a:avLst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gray">
          <a:xfrm>
            <a:off x="952392" y="5085184"/>
            <a:ext cx="7003984" cy="216024"/>
          </a:xfrm>
          <a:prstGeom prst="roundRect">
            <a:avLst>
              <a:gd name="adj" fmla="val 279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black">
          <a:xfrm>
            <a:off x="395536" y="5382741"/>
            <a:ext cx="8352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/>
              <a:t>В настоящее время разрабатываются комплексы совместных действий по выявлению и легализации неформальной занятости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3608" y="787351"/>
            <a:ext cx="7128792" cy="769441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200" b="1" spc="50" dirty="0" smtClean="0">
                <a:ln w="11430">
                  <a:noFill/>
                </a:ln>
                <a:solidFill>
                  <a:schemeClr val="tx1"/>
                </a:solidFill>
              </a:rPr>
              <a:t>Своевременность выплаты заработной платы, снижение неформальной занятости</a:t>
            </a:r>
          </a:p>
        </p:txBody>
      </p:sp>
      <p:sp>
        <p:nvSpPr>
          <p:cNvPr id="24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22" name="Picture 2" descr="http://armenpress.am/static/news/b/2013/10/735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04764"/>
            <a:ext cx="2057279" cy="1304356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18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43608" y="692696"/>
            <a:ext cx="7632848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chemeClr val="tx1"/>
                </a:solidFill>
              </a:rPr>
              <a:t>Региональная миграционная политика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ltGray">
          <a:xfrm>
            <a:off x="3347864" y="3193963"/>
            <a:ext cx="3037838" cy="1315157"/>
          </a:xfrm>
          <a:prstGeom prst="bevel">
            <a:avLst>
              <a:gd name="adj" fmla="val 1648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467544" y="3185681"/>
            <a:ext cx="2736304" cy="1323439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В 2014 году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в Омскую область прибыли свыше</a:t>
            </a:r>
            <a:b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2000" b="1" dirty="0" smtClean="0">
                <a:cs typeface="Arial" pitchFamily="34" charset="0"/>
              </a:rPr>
              <a:t>5 843 чел.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347864" y="3333009"/>
            <a:ext cx="30243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Объем финансирования в 2014 году  – </a:t>
            </a:r>
            <a:b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ru-RU" sz="2000" b="1" dirty="0" smtClean="0">
                <a:cs typeface="Arial" pitchFamily="34" charset="0"/>
              </a:rPr>
              <a:t>69,4 млн. руб.</a:t>
            </a: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ltGray">
          <a:xfrm>
            <a:off x="395536" y="1412777"/>
            <a:ext cx="8280920" cy="792088"/>
          </a:xfrm>
          <a:prstGeom prst="roundRect">
            <a:avLst>
              <a:gd name="adj" fmla="val 24527"/>
            </a:avLst>
          </a:prstGeom>
          <a:noFill/>
          <a:ln>
            <a:headEnd/>
            <a:tailEnd/>
          </a:ln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Государственная программа Российской Федерации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переселению соотечественников в Омскую область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black">
          <a:xfrm>
            <a:off x="323528" y="1412776"/>
            <a:ext cx="8568952" cy="3312368"/>
          </a:xfrm>
          <a:prstGeom prst="roundRect">
            <a:avLst>
              <a:gd name="adj" fmla="val 9481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0528" y="5085184"/>
            <a:ext cx="8783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/>
              <a:t>По числу прибывших соотечественников Омская область</a:t>
            </a:r>
            <a:br>
              <a:rPr lang="ru-RU" sz="2400" b="1" dirty="0" smtClean="0"/>
            </a:br>
            <a:r>
              <a:rPr lang="ru-RU" sz="2400" b="1" dirty="0" smtClean="0"/>
              <a:t>занимает </a:t>
            </a:r>
            <a:r>
              <a:rPr lang="ru-RU" sz="2400" b="1" dirty="0" smtClean="0">
                <a:solidFill>
                  <a:srgbClr val="FF0000"/>
                </a:solidFill>
              </a:rPr>
              <a:t>1 место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среди регионов Сибирского федерального округа (СФО)</a:t>
            </a:r>
            <a:endParaRPr lang="ru-RU" sz="2200" b="1" cap="none" spc="50" dirty="0">
              <a:ln w="11430"/>
              <a:solidFill>
                <a:srgbClr val="C0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Rectangle 43"/>
          <p:cNvSpPr>
            <a:spLocks noChangeArrowheads="1"/>
          </p:cNvSpPr>
          <p:nvPr/>
        </p:nvSpPr>
        <p:spPr bwMode="black">
          <a:xfrm>
            <a:off x="467545" y="2289066"/>
            <a:ext cx="8280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 2009 по 2014 год в Омскую область переехали</a:t>
            </a:r>
            <a:br>
              <a:rPr lang="ru-RU" sz="2000" b="1" dirty="0" smtClean="0"/>
            </a:br>
            <a:r>
              <a:rPr lang="ru-RU" sz="2000" b="1" dirty="0" smtClean="0"/>
              <a:t>более 15 тыс. соотечественников</a:t>
            </a:r>
            <a:endParaRPr lang="en-US" sz="2000" b="1" dirty="0"/>
          </a:p>
        </p:txBody>
      </p:sp>
      <p:sp>
        <p:nvSpPr>
          <p:cNvPr id="22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872208" y="906686"/>
            <a:ext cx="6876256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300" b="1" spc="50" dirty="0" smtClean="0">
                <a:ln w="11430"/>
                <a:solidFill>
                  <a:srgbClr val="C00000"/>
                </a:solidFill>
              </a:rPr>
              <a:t>Обеспечение пребывания на территории</a:t>
            </a:r>
          </a:p>
          <a:p>
            <a:pPr algn="ctr"/>
            <a:r>
              <a:rPr lang="ru-RU" sz="2300" b="1" spc="50" dirty="0" smtClean="0">
                <a:ln w="11430"/>
                <a:solidFill>
                  <a:srgbClr val="C00000"/>
                </a:solidFill>
              </a:rPr>
              <a:t>области жителей Украины, прибывших</a:t>
            </a:r>
          </a:p>
          <a:p>
            <a:pPr algn="ctr"/>
            <a:r>
              <a:rPr lang="ru-RU" sz="2300" b="1" spc="50" dirty="0" smtClean="0">
                <a:ln w="11430"/>
                <a:solidFill>
                  <a:srgbClr val="C00000"/>
                </a:solidFill>
              </a:rPr>
              <a:t>в Россию в экстренном массовом порядке</a:t>
            </a:r>
            <a:endParaRPr lang="ru-RU" sz="2300" b="1" spc="50" dirty="0">
              <a:ln w="11430"/>
              <a:solidFill>
                <a:srgbClr val="C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0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99592" y="242088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создан штаб по работе с жителями Украины, обеспечена его круглосуточная работа;</a:t>
            </a:r>
            <a:br>
              <a:rPr lang="ru-RU" sz="2000" b="1" dirty="0" smtClean="0"/>
            </a:br>
            <a:endParaRPr lang="ru-RU" sz="800" b="1" dirty="0" smtClean="0"/>
          </a:p>
          <a:p>
            <a:r>
              <a:rPr lang="ru-RU" sz="2000" b="1" dirty="0" smtClean="0"/>
              <a:t>сформирована необходимая нормативная правовая база;</a:t>
            </a:r>
          </a:p>
          <a:p>
            <a:endParaRPr lang="ru-RU" sz="800" b="1" dirty="0" smtClean="0"/>
          </a:p>
          <a:p>
            <a:r>
              <a:rPr lang="ru-RU" sz="2000" b="1" dirty="0" smtClean="0"/>
              <a:t>организована работа по приему и обустройству на территории Омской области (в течение 2014 года в Омскую область прибыли 2 367 чел. из Украины);</a:t>
            </a:r>
          </a:p>
          <a:p>
            <a:endParaRPr lang="ru-RU" sz="800" b="1" dirty="0" smtClean="0"/>
          </a:p>
          <a:p>
            <a:r>
              <a:rPr lang="ru-RU" sz="2000" b="1" dirty="0" smtClean="0"/>
              <a:t>на средства резервного фонда Правительства Омской области в сумме 79,4 млн. руб. обеспечено социально-бытовое обустройство граждан Украины (временное размещение и питание, бесплатный проезд в городском и пригородном транспорте)</a:t>
            </a:r>
            <a:endParaRPr lang="ru-RU" sz="20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611560" y="2564904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>
            <a:off x="611560" y="3306475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611560" y="3738524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gray">
          <a:xfrm>
            <a:off x="611560" y="4746636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0378" y="1188041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527175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</a:rPr>
              <a:t>Регулирование трудовой миграции</a:t>
            </a:r>
            <a:endParaRPr lang="ru-RU" sz="2400" b="1" cap="none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2021939"/>
            <a:ext cx="8424936" cy="830997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Задача: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 </a:t>
            </a:r>
            <a:r>
              <a:rPr lang="ru-RU" sz="2000" b="1" dirty="0" smtClean="0"/>
              <a:t>обеспечение снижения квоты на осуществление трудовой деятельности иностранных граждан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7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6788860"/>
            <a:ext cx="9144000" cy="96523"/>
            <a:chOff x="0" y="0"/>
            <a:chExt cx="9144000" cy="11663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915816" y="764704"/>
            <a:ext cx="5688632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solidFill>
                  <a:schemeClr val="tx1"/>
                </a:solidFill>
              </a:rPr>
              <a:t>Региональная миграционная политика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467545" y="2968940"/>
          <a:ext cx="8280918" cy="1828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0306"/>
                <a:gridCol w="2760306"/>
                <a:gridCol w="2760306"/>
              </a:tblGrid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Квота, чел.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Снижение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квоты, %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к предыдущему году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2 684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1 652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467544" y="5013176"/>
            <a:ext cx="8280920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508518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2014 году работодателями, привлекающими иностранную рабочую силу, в рамках реализации соглашений по замещению иностранных граждан в сельскохозяйственной и строительных областях приняты</a:t>
            </a:r>
            <a:br>
              <a:rPr lang="ru-RU" sz="2000" b="1" dirty="0" smtClean="0"/>
            </a:br>
            <a:r>
              <a:rPr lang="ru-RU" sz="2000" b="1" dirty="0" smtClean="0"/>
              <a:t>на работу </a:t>
            </a:r>
            <a:r>
              <a:rPr lang="ru-RU" sz="2000" b="1" dirty="0" smtClean="0">
                <a:solidFill>
                  <a:srgbClr val="FF0000"/>
                </a:solidFill>
              </a:rPr>
              <a:t>610</a:t>
            </a:r>
            <a:r>
              <a:rPr lang="ru-RU" sz="2000" b="1" dirty="0" smtClean="0"/>
              <a:t> российских граждан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96442" y="694437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10"/>
          <p:cNvSpPr>
            <a:spLocks noChangeArrowheads="1"/>
          </p:cNvSpPr>
          <p:nvPr/>
        </p:nvSpPr>
        <p:spPr bwMode="gray">
          <a:xfrm>
            <a:off x="251520" y="2348881"/>
            <a:ext cx="8572560" cy="876870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b="1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gray">
          <a:xfrm>
            <a:off x="251520" y="1364772"/>
            <a:ext cx="8572560" cy="768084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b="1" dirty="0">
              <a:latin typeface="Bookman Old Style" pitchFamily="18" charset="0"/>
            </a:endParaRPr>
          </a:p>
        </p:txBody>
      </p:sp>
      <p:sp>
        <p:nvSpPr>
          <p:cNvPr id="41" name="AutoShape 35"/>
          <p:cNvSpPr>
            <a:spLocks noChangeArrowheads="1"/>
          </p:cNvSpPr>
          <p:nvPr/>
        </p:nvSpPr>
        <p:spPr bwMode="gray">
          <a:xfrm>
            <a:off x="179512" y="1268760"/>
            <a:ext cx="8784976" cy="864095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Государственная программа Омской области "Регулирование отношений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сфере труда и занятости населения Омской области"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3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491880" y="735087"/>
            <a:ext cx="5256584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Условия и охрана труда</a:t>
            </a:r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7" name="AutoShape 35"/>
          <p:cNvSpPr>
            <a:spLocks noChangeArrowheads="1"/>
          </p:cNvSpPr>
          <p:nvPr/>
        </p:nvSpPr>
        <p:spPr bwMode="gray">
          <a:xfrm>
            <a:off x="179512" y="2276872"/>
            <a:ext cx="8784976" cy="94887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подпрограмма "Создание условий для формирования и использования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трудовых ресурсов Омской области"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1520" y="3397061"/>
            <a:ext cx="3096344" cy="14848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3494038"/>
            <a:ext cx="32403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Объем финансирования</a:t>
            </a:r>
            <a:br>
              <a:rPr lang="ru-RU" b="1" dirty="0" smtClean="0"/>
            </a:br>
            <a:r>
              <a:rPr lang="ru-RU" b="1" dirty="0" smtClean="0"/>
              <a:t>мероприятий подпрограммы</a:t>
            </a:r>
            <a:br>
              <a:rPr lang="ru-RU" b="1" dirty="0" smtClean="0"/>
            </a:br>
            <a:r>
              <a:rPr lang="ru-RU" b="1" dirty="0" smtClean="0"/>
              <a:t>из областного бюджета</a:t>
            </a:r>
            <a:br>
              <a:rPr lang="ru-RU" b="1" dirty="0" smtClean="0"/>
            </a:br>
            <a:r>
              <a:rPr lang="ru-RU" b="1" dirty="0" smtClean="0"/>
              <a:t>в 2014 году – </a:t>
            </a:r>
            <a:r>
              <a:rPr lang="ru-RU" sz="2000" b="1" dirty="0" smtClean="0">
                <a:solidFill>
                  <a:srgbClr val="FF0000"/>
                </a:solidFill>
              </a:rPr>
              <a:t>54,7 млн. руб.</a:t>
            </a:r>
            <a:endParaRPr lang="ru-RU" sz="24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63888" y="3369766"/>
            <a:ext cx="525658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35896" y="336976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проведена оценка условий труда </a:t>
            </a:r>
            <a:r>
              <a:rPr lang="ru-RU" b="1" dirty="0" smtClean="0">
                <a:solidFill>
                  <a:srgbClr val="FF0000"/>
                </a:solidFill>
              </a:rPr>
              <a:t>8,9 тыс. рабочих мест </a:t>
            </a:r>
            <a:r>
              <a:rPr lang="ru-RU" b="1" dirty="0" smtClean="0"/>
              <a:t>в учреждениях бюджетной сферы</a:t>
            </a:r>
            <a:endParaRPr lang="ru-RU" sz="20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gray">
          <a:xfrm>
            <a:off x="3635896" y="3513783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44838" y="4152329"/>
            <a:ext cx="5328592" cy="923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635896" y="416185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более </a:t>
            </a:r>
            <a:r>
              <a:rPr lang="ru-RU" b="1" dirty="0" smtClean="0">
                <a:solidFill>
                  <a:srgbClr val="FF0000"/>
                </a:solidFill>
              </a:rPr>
              <a:t>2,3 тыс. </a:t>
            </a:r>
            <a:r>
              <a:rPr lang="ru-RU" b="1" dirty="0" smtClean="0"/>
              <a:t>руководителей и специалистов органов исполнительной власти и учреждений отрасли обучены по направлению охраны труда</a:t>
            </a:r>
            <a:endParaRPr lang="ru-RU" sz="20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gray">
          <a:xfrm>
            <a:off x="3635896" y="4305871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1520" y="5198541"/>
            <a:ext cx="8640960" cy="995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23528" y="516996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15,6 тыс. </a:t>
            </a:r>
            <a:r>
              <a:rPr lang="ru-RU" b="1" dirty="0" smtClean="0"/>
              <a:t>работодателей и работников организаций Омской области, обратившихся в Центр охраны труда, получили услуги в области социально-трудовых отношений и улучшения условий и охраны труда</a:t>
            </a:r>
            <a:endParaRPr lang="ru-RU" sz="20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gray">
          <a:xfrm>
            <a:off x="323528" y="5313983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3203848" y="3369766"/>
            <a:ext cx="360040" cy="275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3203848" y="4628753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359532" y="490516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4247964" y="1952836"/>
            <a:ext cx="360040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359532" y="317697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212466" y="683985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29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2807183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023207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8378" name="Picture 10" descr="http://www.kirovnet.ru/files/img/news/14168/25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04367"/>
            <a:ext cx="3384376" cy="2036267"/>
          </a:xfrm>
          <a:prstGeom prst="rect">
            <a:avLst/>
          </a:prstGeom>
          <a:noFill/>
        </p:spPr>
      </p:pic>
      <p:pic>
        <p:nvPicPr>
          <p:cNvPr id="58380" name="Picture 12" descr="http://www.all-in.de/storage/pic/teaser/gesundheit/874480_1_Lebenslust_Seniorenheim.jpg?version=1348813405"/>
          <p:cNvPicPr>
            <a:picLocks noChangeAspect="1" noChangeArrowheads="1"/>
          </p:cNvPicPr>
          <p:nvPr/>
        </p:nvPicPr>
        <p:blipFill>
          <a:blip r:embed="rId3" cstate="print"/>
          <a:srcRect l="5882" r="7843"/>
          <a:stretch>
            <a:fillRect/>
          </a:stretch>
        </p:blipFill>
        <p:spPr bwMode="auto">
          <a:xfrm>
            <a:off x="6012160" y="4104367"/>
            <a:ext cx="2808312" cy="2064097"/>
          </a:xfrm>
          <a:prstGeom prst="rect">
            <a:avLst/>
          </a:prstGeom>
          <a:noFill/>
        </p:spPr>
      </p:pic>
      <p:pic>
        <p:nvPicPr>
          <p:cNvPr id="58382" name="Picture 14" descr="http://kamchatka.er.ru/media/userdata/news/2013/08/16/fa6ac79b6fc08e411733cd508aa5f02f.jpg"/>
          <p:cNvPicPr>
            <a:picLocks noChangeAspect="1" noChangeArrowheads="1"/>
          </p:cNvPicPr>
          <p:nvPr/>
        </p:nvPicPr>
        <p:blipFill>
          <a:blip r:embed="rId4" cstate="print"/>
          <a:srcRect l="6898" r="5732"/>
          <a:stretch>
            <a:fillRect/>
          </a:stretch>
        </p:blipFill>
        <p:spPr bwMode="auto">
          <a:xfrm>
            <a:off x="3635896" y="4104367"/>
            <a:ext cx="2376264" cy="205412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27584" y="1556792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C00000"/>
                </a:solidFill>
              </a:rPr>
              <a:t>I. </a:t>
            </a:r>
            <a:r>
              <a:rPr lang="ru-RU" sz="4400" b="1" spc="50" dirty="0" smtClean="0">
                <a:ln w="11430"/>
                <a:solidFill>
                  <a:srgbClr val="C00000"/>
                </a:solidFill>
              </a:rPr>
              <a:t>Социальное обслуживание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</a:rPr>
              <a:t>населения</a:t>
            </a:r>
            <a:endParaRPr lang="ru-RU" sz="4400" b="1" spc="50" dirty="0">
              <a:ln w="11430"/>
              <a:solidFill>
                <a:srgbClr val="C0000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23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oh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429000"/>
            <a:ext cx="2612628" cy="18002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AutoShape 35"/>
          <p:cNvSpPr>
            <a:spLocks noChangeArrowheads="1"/>
          </p:cNvSpPr>
          <p:nvPr/>
        </p:nvSpPr>
        <p:spPr bwMode="gray">
          <a:xfrm>
            <a:off x="251520" y="3211815"/>
            <a:ext cx="6408712" cy="43204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количество обученных по охране труда – более </a:t>
            </a:r>
            <a:r>
              <a:rPr lang="ru-RU" b="1" dirty="0" smtClean="0">
                <a:solidFill>
                  <a:srgbClr val="FF0000"/>
                </a:solidFill>
              </a:rPr>
              <a:t>134 тыс. чел.;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3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275856" y="692696"/>
            <a:ext cx="5544616" cy="52322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Условия и охрана труда</a:t>
            </a:r>
            <a:endParaRPr lang="ru-RU" sz="28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3528" y="368044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проведено более </a:t>
            </a:r>
            <a:r>
              <a:rPr lang="ru-RU" b="1" dirty="0" smtClean="0">
                <a:solidFill>
                  <a:srgbClr val="FF0000"/>
                </a:solidFill>
              </a:rPr>
              <a:t>650 </a:t>
            </a:r>
            <a:r>
              <a:rPr lang="ru-RU" b="1" dirty="0" smtClean="0"/>
              <a:t>мероприятий по охране труда;</a:t>
            </a:r>
            <a:endParaRPr lang="ru-RU" sz="20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3528" y="4088685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15 мая 2014 года состоялся Форум специалистов</a:t>
            </a:r>
            <a:br>
              <a:rPr lang="ru-RU" b="1" dirty="0" smtClean="0"/>
            </a:br>
            <a:r>
              <a:rPr lang="ru-RU" b="1" dirty="0" smtClean="0"/>
              <a:t>по охране труда, в работе которого приняли участие более </a:t>
            </a:r>
            <a:r>
              <a:rPr lang="ru-RU" b="1" dirty="0" smtClean="0">
                <a:solidFill>
                  <a:srgbClr val="FF0000"/>
                </a:solidFill>
              </a:rPr>
              <a:t>400</a:t>
            </a:r>
            <a:r>
              <a:rPr lang="ru-RU" b="1" dirty="0" smtClean="0"/>
              <a:t> руководителей и специалистов различного уровня;</a:t>
            </a:r>
            <a:endParaRPr lang="ru-RU" sz="20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3528" y="5036983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рамках Праздника труда в Омской области (</a:t>
            </a:r>
            <a:r>
              <a:rPr lang="ru-RU" b="1" i="1" dirty="0" smtClean="0"/>
              <a:t>19 ноября 2014 года</a:t>
            </a:r>
            <a:r>
              <a:rPr lang="ru-RU" b="1" dirty="0" smtClean="0"/>
              <a:t>)</a:t>
            </a:r>
            <a:endParaRPr lang="ru-RU" b="1" spc="50" dirty="0" smtClean="0">
              <a:ln w="11430"/>
              <a:solidFill>
                <a:srgbClr val="FF0000"/>
              </a:solidFill>
            </a:endParaRPr>
          </a:p>
          <a:p>
            <a:r>
              <a:rPr lang="ru-RU" b="1" dirty="0" smtClean="0"/>
              <a:t>организованы и проведены конкурс детских рисунков по трудовой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тематике</a:t>
            </a:r>
            <a:r>
              <a:rPr lang="ru-RU" b="1" dirty="0" smtClean="0"/>
              <a:t>, выставка лучших работ и награждение </a:t>
            </a:r>
            <a:r>
              <a:rPr lang="ru-RU" b="1" dirty="0" smtClean="0"/>
              <a:t>победителей</a:t>
            </a:r>
            <a:endParaRPr lang="ru-RU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gray">
          <a:xfrm>
            <a:off x="179512" y="3824460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gray">
          <a:xfrm>
            <a:off x="179512" y="4232701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gray">
          <a:xfrm>
            <a:off x="179512" y="5156031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84474" y="714761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2" name="AutoShape 7"/>
          <p:cNvSpPr>
            <a:spLocks noChangeArrowheads="1"/>
          </p:cNvSpPr>
          <p:nvPr/>
        </p:nvSpPr>
        <p:spPr bwMode="gray">
          <a:xfrm>
            <a:off x="179512" y="3355831"/>
            <a:ext cx="144016" cy="14401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3" name="AutoShape 10"/>
          <p:cNvSpPr>
            <a:spLocks noChangeArrowheads="1"/>
          </p:cNvSpPr>
          <p:nvPr/>
        </p:nvSpPr>
        <p:spPr bwMode="gray">
          <a:xfrm>
            <a:off x="251520" y="2094271"/>
            <a:ext cx="8572560" cy="843447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b="1" dirty="0">
              <a:latin typeface="Bookman Old Style" pitchFamily="18" charset="0"/>
            </a:endParaRPr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gray">
          <a:xfrm>
            <a:off x="251520" y="1364772"/>
            <a:ext cx="8572560" cy="768084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b="1" dirty="0">
              <a:latin typeface="Bookman Old Style" pitchFamily="18" charset="0"/>
            </a:endParaRPr>
          </a:p>
        </p:txBody>
      </p:sp>
      <p:sp>
        <p:nvSpPr>
          <p:cNvPr id="65" name="AutoShape 35"/>
          <p:cNvSpPr>
            <a:spLocks noChangeArrowheads="1"/>
          </p:cNvSpPr>
          <p:nvPr/>
        </p:nvSpPr>
        <p:spPr bwMode="gray">
          <a:xfrm>
            <a:off x="179512" y="1268760"/>
            <a:ext cx="8784976" cy="864095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Государственная программа Омской области "Регулирование отношений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сфере труда и занятости населения Омской области"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AutoShape 35"/>
          <p:cNvSpPr>
            <a:spLocks noChangeArrowheads="1"/>
          </p:cNvSpPr>
          <p:nvPr/>
        </p:nvSpPr>
        <p:spPr bwMode="gray">
          <a:xfrm>
            <a:off x="179512" y="1988840"/>
            <a:ext cx="8784976" cy="94887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подпрограмма "Создание условий для формирования и использования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трудовых ресурсов Омской области"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30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gray">
          <a:xfrm>
            <a:off x="251520" y="1268761"/>
            <a:ext cx="8572560" cy="720080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en-US" b="1" dirty="0">
              <a:latin typeface="Bookman Old Style" pitchFamily="18" charset="0"/>
            </a:endParaRPr>
          </a:p>
        </p:txBody>
      </p:sp>
      <p:sp>
        <p:nvSpPr>
          <p:cNvPr id="41" name="AutoShape 35"/>
          <p:cNvSpPr>
            <a:spLocks noChangeArrowheads="1"/>
          </p:cNvSpPr>
          <p:nvPr/>
        </p:nvSpPr>
        <p:spPr bwMode="gray">
          <a:xfrm>
            <a:off x="179512" y="1196752"/>
            <a:ext cx="8712968" cy="79208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900" b="1" dirty="0" smtClean="0"/>
              <a:t>Участие в расследовании </a:t>
            </a:r>
            <a:r>
              <a:rPr lang="ru-RU" sz="1900" b="1" dirty="0" smtClean="0">
                <a:solidFill>
                  <a:srgbClr val="FF0000"/>
                </a:solidFill>
              </a:rPr>
              <a:t>116</a:t>
            </a:r>
            <a:r>
              <a:rPr lang="ru-RU" sz="1900" b="1" dirty="0" smtClean="0"/>
              <a:t> несчастных случаев</a:t>
            </a:r>
            <a:br>
              <a:rPr lang="ru-RU" sz="1900" b="1" dirty="0" smtClean="0"/>
            </a:br>
            <a:r>
              <a:rPr lang="ru-RU" sz="1900" b="1" dirty="0" smtClean="0"/>
              <a:t>на производстве (</a:t>
            </a:r>
            <a:r>
              <a:rPr lang="ru-RU" sz="1900" b="1" i="1" dirty="0" smtClean="0">
                <a:solidFill>
                  <a:srgbClr val="FF0000"/>
                </a:solidFill>
              </a:rPr>
              <a:t>76</a:t>
            </a:r>
            <a:r>
              <a:rPr lang="ru-RU" sz="1900" b="1" i="1" dirty="0" smtClean="0"/>
              <a:t> тяжелых и </a:t>
            </a:r>
            <a:r>
              <a:rPr lang="ru-RU" sz="1900" b="1" i="1" dirty="0" smtClean="0">
                <a:solidFill>
                  <a:srgbClr val="FF0000"/>
                </a:solidFill>
              </a:rPr>
              <a:t>40</a:t>
            </a:r>
            <a:r>
              <a:rPr lang="ru-RU" sz="1900" b="1" i="1" dirty="0" smtClean="0"/>
              <a:t> смертельных несчастных случаев</a:t>
            </a:r>
            <a:r>
              <a:rPr lang="ru-RU" sz="1900" b="1" dirty="0" smtClean="0"/>
              <a:t>)</a:t>
            </a:r>
            <a:endParaRPr lang="ru-RU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3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275856" y="670631"/>
            <a:ext cx="5544616" cy="52322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Условия и охрана труда</a:t>
            </a:r>
            <a:endParaRPr lang="ru-RU" sz="28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0570" y="2060848"/>
            <a:ext cx="424847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Проводится информирование работодателей о возможности финансового обеспечения предупредительных мер по </a:t>
            </a:r>
            <a:br>
              <a:rPr lang="ru-RU" b="1" dirty="0" smtClean="0"/>
            </a:br>
            <a:r>
              <a:rPr lang="ru-RU" b="1" dirty="0" smtClean="0"/>
              <a:t>сокращению производственного травматизма и профессиональных заболеваний работников за </a:t>
            </a:r>
            <a:br>
              <a:rPr lang="ru-RU" b="1" dirty="0" smtClean="0"/>
            </a:br>
            <a:r>
              <a:rPr lang="ru-RU" b="1" dirty="0" smtClean="0"/>
              <a:t>счет средств Фонда социального страхования РФ</a:t>
            </a:r>
            <a:endParaRPr lang="ru-RU" sz="20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29014" y="2060849"/>
            <a:ext cx="3672408" cy="2520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900" b="1" dirty="0" smtClean="0"/>
              <a:t>На предупредительные меры</a:t>
            </a:r>
            <a:br>
              <a:rPr lang="ru-RU" sz="1900" b="1" dirty="0" smtClean="0"/>
            </a:br>
            <a:r>
              <a:rPr lang="ru-RU" sz="1900" b="1" dirty="0" smtClean="0"/>
              <a:t>по сокращению производственного травматизма и профзаболеваний учреждениями направлено</a:t>
            </a:r>
            <a:br>
              <a:rPr lang="ru-RU" sz="1900" b="1" dirty="0" smtClean="0"/>
            </a:br>
            <a:r>
              <a:rPr lang="ru-RU" sz="1900" b="1" dirty="0" smtClean="0">
                <a:solidFill>
                  <a:srgbClr val="FF0000"/>
                </a:solidFill>
              </a:rPr>
              <a:t>456,7 тыс. руб. </a:t>
            </a:r>
            <a:r>
              <a:rPr lang="ru-RU" sz="1900" b="1" dirty="0" smtClean="0"/>
              <a:t>за счет средств Фонда социального </a:t>
            </a:r>
            <a:br>
              <a:rPr lang="ru-RU" sz="1900" b="1" dirty="0" smtClean="0"/>
            </a:br>
            <a:r>
              <a:rPr lang="ru-RU" sz="1900" b="1" dirty="0" smtClean="0"/>
              <a:t>страхования РФ</a:t>
            </a:r>
            <a:endParaRPr lang="ru-RU" sz="1200" b="1" dirty="0" smtClean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gray">
          <a:xfrm>
            <a:off x="386011" y="5119092"/>
            <a:ext cx="144016" cy="14401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427984" y="3068960"/>
            <a:ext cx="792088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4688557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Достигнутые результаты: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снижение уровня производственного травматизма на </a:t>
            </a:r>
            <a:r>
              <a:rPr lang="ru-RU" sz="2000" b="1" dirty="0" smtClean="0">
                <a:solidFill>
                  <a:srgbClr val="FF0000"/>
                </a:solidFill>
              </a:rPr>
              <a:t>1,5 %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endParaRPr lang="ru-RU" sz="800" b="1" dirty="0" smtClean="0"/>
          </a:p>
          <a:p>
            <a:r>
              <a:rPr lang="ru-RU" sz="2000" b="1" dirty="0" smtClean="0"/>
              <a:t>снижение числа профессиональных заболеваний на </a:t>
            </a:r>
            <a:r>
              <a:rPr lang="ru-RU" sz="2000" b="1" dirty="0" smtClean="0">
                <a:solidFill>
                  <a:srgbClr val="FF0000"/>
                </a:solidFill>
              </a:rPr>
              <a:t>13,6 %</a:t>
            </a:r>
            <a:r>
              <a:rPr lang="ru-RU" sz="2000" b="1" dirty="0" smtClean="0"/>
              <a:t>;</a:t>
            </a:r>
          </a:p>
          <a:p>
            <a:endParaRPr lang="ru-RU" sz="800" b="1" dirty="0" smtClean="0"/>
          </a:p>
          <a:p>
            <a:r>
              <a:rPr lang="ru-RU" sz="2000" b="1" dirty="0" smtClean="0"/>
              <a:t>снижение числа лиц, получивших смертельные травмы, на </a:t>
            </a:r>
            <a:r>
              <a:rPr lang="ru-RU" sz="2000" b="1" dirty="0" smtClean="0">
                <a:solidFill>
                  <a:srgbClr val="FF0000"/>
                </a:solidFill>
              </a:rPr>
              <a:t>27 %</a:t>
            </a:r>
          </a:p>
          <a:p>
            <a:endParaRPr lang="ru-RU" sz="800" b="1" dirty="0" smtClean="0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>
            <a:off x="386011" y="5587727"/>
            <a:ext cx="144016" cy="14401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84474" y="620688"/>
            <a:ext cx="170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gray">
          <a:xfrm>
            <a:off x="386011" y="5983189"/>
            <a:ext cx="144016" cy="14401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8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31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Рисунок 23" descr="сем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015" y="3933056"/>
            <a:ext cx="2408825" cy="16587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1844824"/>
            <a:ext cx="849694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VI. </a:t>
            </a: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Реализация приоритетных проектов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 descr="8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933056"/>
            <a:ext cx="2390952" cy="1681338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8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23" name="Рисунок 22" descr="1336297679_veterani2.jpg"/>
          <p:cNvPicPr>
            <a:picLocks noChangeAspect="1"/>
          </p:cNvPicPr>
          <p:nvPr/>
        </p:nvPicPr>
        <p:blipFill>
          <a:blip r:embed="rId5" cstate="print"/>
          <a:srcRect r="3704"/>
          <a:stretch>
            <a:fillRect/>
          </a:stretch>
        </p:blipFill>
        <p:spPr>
          <a:xfrm>
            <a:off x="5796136" y="3933056"/>
            <a:ext cx="2376264" cy="166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16"/>
          <p:cNvSpPr>
            <a:spLocks noChangeArrowheads="1"/>
          </p:cNvSpPr>
          <p:nvPr/>
        </p:nvSpPr>
        <p:spPr bwMode="black">
          <a:xfrm>
            <a:off x="323528" y="3077670"/>
            <a:ext cx="8568952" cy="639361"/>
          </a:xfrm>
          <a:prstGeom prst="roundRect">
            <a:avLst>
              <a:gd name="adj" fmla="val 94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gray">
          <a:xfrm>
            <a:off x="467544" y="3149679"/>
            <a:ext cx="144016" cy="14892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30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51" name="Рисунок 50" descr="810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25144"/>
            <a:ext cx="1763688" cy="18050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11561" y="2204864"/>
            <a:ext cx="4032448" cy="606985"/>
            <a:chOff x="479" y="2640"/>
            <a:chExt cx="1264" cy="556"/>
          </a:xfrm>
        </p:grpSpPr>
        <p:sp>
          <p:nvSpPr>
            <p:cNvPr id="52" name="AutoShape 33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34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572000" y="2204864"/>
            <a:ext cx="3960440" cy="606985"/>
            <a:chOff x="479" y="2640"/>
            <a:chExt cx="1264" cy="556"/>
          </a:xfrm>
        </p:grpSpPr>
        <p:sp>
          <p:nvSpPr>
            <p:cNvPr id="55" name="AutoShape 36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37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" name="Text Box 4"/>
          <p:cNvSpPr txBox="1">
            <a:spLocks noChangeArrowheads="1"/>
          </p:cNvSpPr>
          <p:nvPr/>
        </p:nvSpPr>
        <p:spPr bwMode="gray">
          <a:xfrm>
            <a:off x="395536" y="1268760"/>
            <a:ext cx="835292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00000"/>
                </a:solidFill>
              </a:rPr>
              <a:t>Цель проекта </a:t>
            </a:r>
            <a:r>
              <a:rPr lang="ru-RU" b="1" dirty="0" smtClean="0"/>
              <a:t>– </a:t>
            </a:r>
            <a:r>
              <a:rPr lang="ru-RU" sz="1700" b="1" spc="-20" dirty="0" smtClean="0"/>
              <a:t>обеспечение ускоренного социального развития без дополнительных бюджетных ассигнований за счет повышения социальной активности и ответственности бизнеса, органов государственной власти и населения Омской области</a:t>
            </a:r>
            <a:endParaRPr lang="en-US" sz="1700" b="1" spc="-20" dirty="0"/>
          </a:p>
        </p:txBody>
      </p:sp>
      <p:sp>
        <p:nvSpPr>
          <p:cNvPr id="81" name="Text Box 47"/>
          <p:cNvSpPr txBox="1">
            <a:spLocks noChangeArrowheads="1"/>
          </p:cNvSpPr>
          <p:nvPr/>
        </p:nvSpPr>
        <p:spPr bwMode="gray">
          <a:xfrm>
            <a:off x="827584" y="2132856"/>
            <a:ext cx="36004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Взаимодействие с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общественными организациями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" name="Text Box 48"/>
          <p:cNvSpPr txBox="1">
            <a:spLocks noChangeArrowheads="1"/>
          </p:cNvSpPr>
          <p:nvPr/>
        </p:nvSpPr>
        <p:spPr bwMode="gray">
          <a:xfrm>
            <a:off x="4836666" y="2134597"/>
            <a:ext cx="362376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Развитие негосударственного сектора предоставления услуг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3568" y="306896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17 – 18 октября 2014 года проведена выставка-форум "Омская область – регион социальной активности"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99592" y="735087"/>
            <a:ext cx="7992888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Проект "Омская область – регион социальной активности"</a:t>
            </a:r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black">
          <a:xfrm>
            <a:off x="323528" y="4437112"/>
            <a:ext cx="8568952" cy="360040"/>
          </a:xfrm>
          <a:prstGeom prst="roundRect">
            <a:avLst>
              <a:gd name="adj" fmla="val 94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4408076"/>
            <a:ext cx="8208912" cy="400110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Минтрудом предоставлены субсидии СОНКО на сумму </a:t>
            </a:r>
            <a:r>
              <a:rPr lang="ru-RU" sz="2000" b="1" dirty="0" smtClean="0">
                <a:solidFill>
                  <a:srgbClr val="FF0000"/>
                </a:solidFill>
              </a:rPr>
              <a:t>51,08 млн. руб.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467544" y="4509120"/>
            <a:ext cx="144016" cy="14892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black">
          <a:xfrm>
            <a:off x="323528" y="4941168"/>
            <a:ext cx="6624736" cy="1512168"/>
          </a:xfrm>
          <a:prstGeom prst="roundRect">
            <a:avLst>
              <a:gd name="adj" fmla="val 94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5536" y="4941168"/>
            <a:ext cx="6696744" cy="1477328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b="1" dirty="0" smtClean="0"/>
              <a:t>На 5-м съезде НКО Омская область получила специальную награду в номинации "За высокие результаты в сфере поддержки социально ориентированных некоммерческих организаций на региональном уровне" в категории</a:t>
            </a:r>
            <a:br>
              <a:rPr lang="ru-RU" b="1" dirty="0" smtClean="0"/>
            </a:br>
            <a:r>
              <a:rPr lang="ru-RU" b="1" dirty="0" smtClean="0"/>
              <a:t>"Субъекты Российской Федерации"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gray">
          <a:xfrm>
            <a:off x="467544" y="5080277"/>
            <a:ext cx="144016" cy="14892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8" name="AutoShape 16"/>
          <p:cNvSpPr>
            <a:spLocks noChangeArrowheads="1"/>
          </p:cNvSpPr>
          <p:nvPr/>
        </p:nvSpPr>
        <p:spPr bwMode="black">
          <a:xfrm>
            <a:off x="323528" y="3861048"/>
            <a:ext cx="8568952" cy="432048"/>
          </a:xfrm>
          <a:prstGeom prst="roundRect">
            <a:avLst>
              <a:gd name="adj" fmla="val 94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gray">
          <a:xfrm>
            <a:off x="467544" y="3933056"/>
            <a:ext cx="144016" cy="14892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3568" y="385233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Ежемесячно проводились экспертные площадки в областном </a:t>
            </a:r>
            <a:r>
              <a:rPr lang="ru-RU" b="1" dirty="0" err="1" smtClean="0">
                <a:solidFill>
                  <a:schemeClr val="dk1"/>
                </a:solidFill>
              </a:rPr>
              <a:t>Конгресс-холле</a:t>
            </a:r>
            <a:endParaRPr lang="ru-RU" b="1" dirty="0" smtClean="0">
              <a:solidFill>
                <a:schemeClr val="dk1"/>
              </a:solidFill>
            </a:endParaRPr>
          </a:p>
        </p:txBody>
      </p:sp>
      <p:sp>
        <p:nvSpPr>
          <p:cNvPr id="38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33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95536" y="1556792"/>
            <a:ext cx="8424936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8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30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21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5536" y="1004636"/>
            <a:ext cx="8424936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Проект "Омская область – регион социальной активности"</a:t>
            </a:r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black">
          <a:xfrm>
            <a:off x="467544" y="4725144"/>
            <a:ext cx="8352928" cy="1224136"/>
          </a:xfrm>
          <a:prstGeom prst="roundRect">
            <a:avLst>
              <a:gd name="adj" fmla="val 948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41814" y="4902259"/>
            <a:ext cx="8001965" cy="89255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социальных инноваций регионов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 – 6 июня 2015 года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\\Vaganova-pc\Общая\БАЗА МАТЕРИАЛОВ-УАМО\_Соцстолица\ФОРУМ_Соц активность_2014_10_17-18\АРВД\_Оформление\Баннер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38309"/>
            <a:ext cx="4749602" cy="282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Прямоугольник 37"/>
          <p:cNvSpPr/>
          <p:nvPr/>
        </p:nvSpPr>
        <p:spPr>
          <a:xfrm>
            <a:off x="5220072" y="1556792"/>
            <a:ext cx="37444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u="sng" dirty="0" smtClean="0"/>
              <a:t>Участники выставки-форума </a:t>
            </a:r>
            <a:r>
              <a:rPr lang="ru-RU" b="1" u="sng" dirty="0" smtClean="0">
                <a:solidFill>
                  <a:schemeClr val="dk1"/>
                </a:solidFill>
              </a:rPr>
              <a:t>"Омская область – регион социальной активности"</a:t>
            </a:r>
            <a:r>
              <a:rPr lang="ru-RU" b="1" u="sng" dirty="0" smtClean="0"/>
              <a:t>:</a:t>
            </a:r>
          </a:p>
          <a:p>
            <a:pPr lvl="0">
              <a:spcAft>
                <a:spcPts val="0"/>
              </a:spcAft>
              <a:buFontTx/>
              <a:buChar char="-"/>
            </a:pPr>
            <a:endParaRPr lang="ru-RU" sz="800" b="1" spc="-30" dirty="0" smtClean="0"/>
          </a:p>
          <a:p>
            <a:pPr lvl="0">
              <a:spcAft>
                <a:spcPts val="0"/>
              </a:spcAft>
              <a:buFontTx/>
              <a:buChar char="-"/>
            </a:pPr>
            <a:r>
              <a:rPr lang="ru-RU" b="1" spc="-30" dirty="0" smtClean="0"/>
              <a:t> более </a:t>
            </a:r>
            <a:r>
              <a:rPr lang="ru-RU" b="1" spc="-30" dirty="0" smtClean="0">
                <a:solidFill>
                  <a:srgbClr val="FF0000"/>
                </a:solidFill>
              </a:rPr>
              <a:t>100</a:t>
            </a:r>
            <a:r>
              <a:rPr lang="ru-RU" b="1" spc="-30" dirty="0" smtClean="0"/>
              <a:t> </a:t>
            </a:r>
            <a:r>
              <a:rPr lang="ru-RU" b="1" spc="-30" dirty="0" smtClean="0">
                <a:solidFill>
                  <a:srgbClr val="FF0000"/>
                </a:solidFill>
              </a:rPr>
              <a:t>организаций</a:t>
            </a:r>
            <a:r>
              <a:rPr lang="ru-RU" b="1" spc="-30" dirty="0" smtClean="0"/>
              <a:t> , в т. ч. свыше 30 государственных учреждений, около 50 СОНКО;</a:t>
            </a:r>
          </a:p>
          <a:p>
            <a:pPr lvl="0">
              <a:spcAft>
                <a:spcPts val="0"/>
              </a:spcAft>
            </a:pPr>
            <a:endParaRPr lang="ru-RU" sz="800" b="1" spc="-30" dirty="0" smtClean="0"/>
          </a:p>
          <a:p>
            <a:pPr lvl="0">
              <a:spcAft>
                <a:spcPts val="0"/>
              </a:spcAft>
              <a:buFontTx/>
              <a:buChar char="-"/>
            </a:pPr>
            <a:r>
              <a:rPr lang="ru-RU" b="1" dirty="0" smtClean="0"/>
              <a:t> почти </a:t>
            </a:r>
            <a:r>
              <a:rPr lang="ru-RU" b="1" dirty="0" smtClean="0">
                <a:solidFill>
                  <a:srgbClr val="FF0000"/>
                </a:solidFill>
              </a:rPr>
              <a:t>10 тыс. </a:t>
            </a:r>
            <a:r>
              <a:rPr lang="ru-RU" b="1" dirty="0" err="1" smtClean="0">
                <a:solidFill>
                  <a:srgbClr val="FF0000"/>
                </a:solidFill>
              </a:rPr>
              <a:t>омичей</a:t>
            </a:r>
            <a:r>
              <a:rPr lang="ru-RU" b="1" dirty="0" smtClean="0"/>
              <a:t> приняли участие в мероприятиях, акциях, мастер-классах</a:t>
            </a:r>
          </a:p>
        </p:txBody>
      </p:sp>
      <p:sp>
        <p:nvSpPr>
          <p:cNvPr id="18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34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39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043608" y="848906"/>
            <a:ext cx="7560840" cy="707886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Празднование 70-й годовщины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Победы в Великой Отечественной войне</a:t>
            </a:r>
            <a:endParaRPr lang="ru-RU" sz="20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67544" y="1708939"/>
            <a:ext cx="8424936" cy="72008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611560" y="17826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Обеспечение жильем ветеранов</a:t>
            </a:r>
            <a:br>
              <a:rPr lang="ru-RU" b="1" dirty="0" smtClean="0"/>
            </a:br>
            <a:r>
              <a:rPr lang="ru-RU" b="1" dirty="0" smtClean="0"/>
              <a:t>(в 2015 году на эти цели планируется направить </a:t>
            </a:r>
            <a:r>
              <a:rPr lang="ru-RU" b="1" dirty="0" smtClean="0">
                <a:solidFill>
                  <a:srgbClr val="FF0000"/>
                </a:solidFill>
              </a:rPr>
              <a:t>235 млн. руб.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67544" y="2573035"/>
            <a:ext cx="8424936" cy="63994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611560" y="257477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Награждение ветеранов юбилейной медалью</a:t>
            </a:r>
            <a:br>
              <a:rPr lang="ru-RU" b="1" dirty="0" smtClean="0"/>
            </a:br>
            <a:r>
              <a:rPr lang="ru-RU" b="1" dirty="0" smtClean="0"/>
              <a:t>"70 лет Победы в Великой Отечественной войне 1941 – 1945 годов"</a:t>
            </a:r>
            <a:endParaRPr lang="ru-RU" b="1" dirty="0"/>
          </a:p>
        </p:txBody>
      </p:sp>
      <p:sp>
        <p:nvSpPr>
          <p:cNvPr id="99" name="object 5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AutoShape 7"/>
          <p:cNvSpPr>
            <a:spLocks noChangeArrowheads="1"/>
          </p:cNvSpPr>
          <p:nvPr/>
        </p:nvSpPr>
        <p:spPr bwMode="gray">
          <a:xfrm>
            <a:off x="179512" y="1992064"/>
            <a:ext cx="144016" cy="14892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1" name="AutoShape 7"/>
          <p:cNvSpPr>
            <a:spLocks noChangeArrowheads="1"/>
          </p:cNvSpPr>
          <p:nvPr/>
        </p:nvSpPr>
        <p:spPr bwMode="gray">
          <a:xfrm>
            <a:off x="179512" y="2640136"/>
            <a:ext cx="144016" cy="14892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67544" y="4365104"/>
            <a:ext cx="8424936" cy="15121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67544" y="439994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Губернатором Омской области 6 февраля 2015 года подписан Указ № 19 "О единовременной денежной выплате отдельным категориям граждан в Омской области в 2015 году в связи с 70-летием Победы в Великой Отечественной войне 1941 – 1945 годов"</a:t>
            </a:r>
            <a:r>
              <a:rPr lang="ru-RU" dirty="0" smtClean="0"/>
              <a:t> (</a:t>
            </a:r>
            <a:r>
              <a:rPr lang="ru-RU" i="1" dirty="0" smtClean="0"/>
              <a:t>единовременную выплату к 9 мая должны получить</a:t>
            </a:r>
            <a:br>
              <a:rPr lang="ru-RU" i="1" dirty="0" smtClean="0"/>
            </a:br>
            <a:r>
              <a:rPr lang="ru-RU" i="1" dirty="0" smtClean="0"/>
              <a:t>41 тыс. чел., объем затрат – 53 млн. руб.)</a:t>
            </a:r>
            <a:endParaRPr lang="ru-RU" b="1" i="1" spc="-20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67544" y="3365123"/>
            <a:ext cx="8424936" cy="78395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467544" y="34388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Организация и проведение мероприятий по социально-культурному обслуживанию ветеранов, организация встреч ветеранов со школьниками</a:t>
            </a:r>
            <a:endParaRPr lang="ru-RU" b="1" dirty="0"/>
          </a:p>
        </p:txBody>
      </p:sp>
      <p:sp>
        <p:nvSpPr>
          <p:cNvPr id="107" name="AutoShape 7"/>
          <p:cNvSpPr>
            <a:spLocks noChangeArrowheads="1"/>
          </p:cNvSpPr>
          <p:nvPr/>
        </p:nvSpPr>
        <p:spPr bwMode="gray">
          <a:xfrm>
            <a:off x="179512" y="3576240"/>
            <a:ext cx="144016" cy="14892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35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" name="Рисунок 19" descr="avt_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2736304" cy="1871060"/>
          </a:xfrm>
          <a:prstGeom prst="rect">
            <a:avLst/>
          </a:prstGeom>
        </p:spPr>
      </p:pic>
      <p:pic>
        <p:nvPicPr>
          <p:cNvPr id="22" name="Рисунок 21" descr="103165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05064"/>
            <a:ext cx="2681538" cy="18722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9512" y="1745521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VII</a:t>
            </a:r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Обеспечение эффективной работы системы социальной защиты</a:t>
            </a:r>
          </a:p>
        </p:txBody>
      </p:sp>
      <p:grpSp>
        <p:nvGrpSpPr>
          <p:cNvPr id="2" name="Группа 17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 descr="труд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005064"/>
            <a:ext cx="2304256" cy="1907506"/>
          </a:xfrm>
          <a:prstGeom prst="rect">
            <a:avLst/>
          </a:prstGeom>
        </p:spPr>
      </p:pic>
      <p:grpSp>
        <p:nvGrpSpPr>
          <p:cNvPr id="3" name="Группа 19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7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7"/>
          <p:cNvSpPr>
            <a:spLocks noChangeArrowheads="1"/>
          </p:cNvSpPr>
          <p:nvPr/>
        </p:nvSpPr>
        <p:spPr bwMode="gray">
          <a:xfrm>
            <a:off x="251520" y="4221088"/>
            <a:ext cx="8712968" cy="12961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0" name="AutoShape 30"/>
          <p:cNvSpPr>
            <a:spLocks noChangeArrowheads="1"/>
          </p:cNvSpPr>
          <p:nvPr/>
        </p:nvSpPr>
        <p:spPr bwMode="gray">
          <a:xfrm>
            <a:off x="251520" y="3573016"/>
            <a:ext cx="8712968" cy="504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7 социально-реабилитационных центров для несовершеннолетних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gray">
          <a:xfrm>
            <a:off x="251520" y="2852936"/>
            <a:ext cx="8712968" cy="5760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gray">
          <a:xfrm>
            <a:off x="251520" y="1988840"/>
            <a:ext cx="8712968" cy="7555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gray">
          <a:xfrm>
            <a:off x="251520" y="1340768"/>
            <a:ext cx="8712968" cy="504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8604448" y="6453336"/>
            <a:ext cx="504056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403648" y="764704"/>
            <a:ext cx="7128792" cy="430887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ru-RU" sz="2200" b="1" spc="50" dirty="0" smtClean="0">
                <a:ln w="11430">
                  <a:noFill/>
                </a:ln>
                <a:solidFill>
                  <a:schemeClr val="tx1"/>
                </a:solidFill>
              </a:rPr>
              <a:t>Структура подведомственных учреждений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black">
          <a:xfrm>
            <a:off x="323528" y="1484784"/>
            <a:ext cx="8712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600" b="1" dirty="0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black">
          <a:xfrm>
            <a:off x="252000" y="1484784"/>
            <a:ext cx="8712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600" b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1520" y="1412776"/>
            <a:ext cx="7831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38 комплексных центров  (32 – в каждом районе области и 6 – в Омске)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23528" y="2024272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33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центров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социальных выплат, многофункциональных центров предоставления государственных и муниципальных услуг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1519" y="2924944"/>
            <a:ext cx="7826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15 стационарных учреждений социального обслуживания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23528" y="4293096"/>
            <a:ext cx="8424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Центр социальной помощи семье и детям (с социальной гостиницей),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Центр социальной адаптации несовершеннолетних "Надежда",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Реабилитационный центр для детей и подростков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с ограниченными возможностями (с.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Чернолучье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)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gray">
          <a:xfrm>
            <a:off x="251520" y="5661248"/>
            <a:ext cx="8712968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23528" y="5740513"/>
            <a:ext cx="8568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Центр социальной адаптации, Центр охраны труда, Центр профессиональной ориентации и  психологической поддержки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населения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и КУ "Соцзащита"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179513" y="260648"/>
            <a:ext cx="8640959" cy="667931"/>
            <a:chOff x="179513" y="260648"/>
            <a:chExt cx="8640959" cy="667931"/>
          </a:xfrm>
        </p:grpSpPr>
        <p:pic>
          <p:nvPicPr>
            <p:cNvPr id="28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7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37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7092280" y="764704"/>
            <a:ext cx="1224136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868144" y="764704"/>
            <a:ext cx="1224136" cy="576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Freeform 3"/>
          <p:cNvSpPr>
            <a:spLocks/>
          </p:cNvSpPr>
          <p:nvPr/>
        </p:nvSpPr>
        <p:spPr bwMode="gray">
          <a:xfrm flipH="1" flipV="1">
            <a:off x="697856" y="3582888"/>
            <a:ext cx="7848872" cy="2438400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72" name="Freeform 4"/>
          <p:cNvSpPr>
            <a:spLocks/>
          </p:cNvSpPr>
          <p:nvPr/>
        </p:nvSpPr>
        <p:spPr bwMode="gray">
          <a:xfrm>
            <a:off x="683568" y="908726"/>
            <a:ext cx="7848872" cy="2592282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3" name="Заголовок 7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616624" cy="461665"/>
          </a:xfr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Повышение заработной платы</a:t>
            </a:r>
            <a:endParaRPr lang="ru-RU" sz="2400" b="1" spc="50" dirty="0">
              <a:ln w="11430"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1196752"/>
            <a:ext cx="482453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социальные работники – 15 694,45 руб.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(план – 15 486 руб.), прирост по отношению к уровню 2013 года </a:t>
            </a:r>
            <a:r>
              <a:rPr lang="ru-RU" b="1" dirty="0" smtClean="0">
                <a:solidFill>
                  <a:schemeClr val="tx1"/>
                </a:solidFill>
              </a:rPr>
              <a:t>– 30</a:t>
            </a:r>
            <a:r>
              <a:rPr lang="ru-RU" b="1" dirty="0" smtClean="0">
                <a:solidFill>
                  <a:schemeClr val="tx1"/>
                </a:solidFill>
              </a:rPr>
              <a:t> %</a:t>
            </a:r>
          </a:p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520" y="2204864"/>
            <a:ext cx="583264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врачи – 35 001,07 руб. (план – 34 897 руб.), прирост по отношению к уровню 2013 года составил 4,5 %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1520" y="2996952"/>
            <a:ext cx="734481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средний медицинский персонал – 19 280,66 руб. (план – 19 045 руб.), прирост по отношению к уровню 2013 года – 1,3 %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1520" y="3861048"/>
            <a:ext cx="80648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tx1"/>
              </a:solidFill>
              <a:latin typeface="EucrosiaUPC" pitchFamily="18" charset="-34"/>
              <a:ea typeface="Calibri" pitchFamily="34" charset="0"/>
              <a:cs typeface="EucrosiaUPC" pitchFamily="18" charset="-34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- младший медицинский персонал – 13 137,79 руб. (план – 12 939 руб.), прирост по отношению к уровню 2013 года – 1,6 %</a:t>
            </a: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1520" y="4653136"/>
            <a:ext cx="856895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педагогический персонал – 24 399,18 руб. (план – 24 030,0 руб.), прирост по отношению к уровню 2013 года – 33,6 %</a:t>
            </a: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2" y="5373216"/>
            <a:ext cx="88569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в 2014 году заработная плата иных категории работников (которым указами Президента Российской Федерации не установлено повышение заработной платы) выросла на 12,3 %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34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с одним вырезанным углом 50"/>
          <p:cNvSpPr/>
          <p:nvPr/>
        </p:nvSpPr>
        <p:spPr>
          <a:xfrm rot="10800000">
            <a:off x="6228184" y="1196752"/>
            <a:ext cx="2808312" cy="1656184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28185" y="1272823"/>
            <a:ext cx="2915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итогам 2014 года в среднем по отрасли заработная плата работников увеличилась на </a:t>
            </a:r>
            <a:r>
              <a:rPr lang="ru-RU" sz="2000" b="1" dirty="0" smtClean="0">
                <a:solidFill>
                  <a:srgbClr val="0000CC"/>
                </a:solidFill>
              </a:rPr>
              <a:t>17 %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8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38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7"/>
          <p:cNvSpPr>
            <a:spLocks noChangeArrowheads="1"/>
          </p:cNvSpPr>
          <p:nvPr/>
        </p:nvSpPr>
        <p:spPr bwMode="gray">
          <a:xfrm>
            <a:off x="179512" y="5940569"/>
            <a:ext cx="8892480" cy="5127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0" name="AutoShape 30"/>
          <p:cNvSpPr>
            <a:spLocks noChangeArrowheads="1"/>
          </p:cNvSpPr>
          <p:nvPr/>
        </p:nvSpPr>
        <p:spPr bwMode="gray">
          <a:xfrm>
            <a:off x="179512" y="4725144"/>
            <a:ext cx="8892480" cy="5760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gray">
          <a:xfrm>
            <a:off x="179512" y="3501008"/>
            <a:ext cx="8892480" cy="11521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Распоряжение Министерства от 17 июня 2013 года № 370-р "Об оценке профессиональной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служебной деятельности государственных гражданских служащих Омской области,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замещающих должности государственной гражданской службы Омской области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 Министерстве и его территориальных органах"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gray">
          <a:xfrm>
            <a:off x="179512" y="2348880"/>
            <a:ext cx="8892480" cy="10801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Приказ Министерства от 4 марта 2014 года № 37-п "О контрольных показателях оценки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деятельности Министерства труда и социального развития Омской области, его территориальных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органов и государственных учреждений Омской области, находящихся в ведении Министерства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труда и социального развития Омской области"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gray">
          <a:xfrm>
            <a:off x="179512" y="1196752"/>
            <a:ext cx="8892480" cy="10801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black">
          <a:xfrm>
            <a:off x="251520" y="1196752"/>
            <a:ext cx="88924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Приказ Министерства от 27 мая 2013 года № 43-п "О системе оценки эффективности деятельности территориальных органов Министерства труда и социального развития Омской области и государственных учреждений Омской области, находящихся в ведении Министерства труда и социального развития Омской области"</a:t>
            </a:r>
            <a:endParaRPr lang="en-US" sz="1600" b="1" dirty="0"/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black">
          <a:xfrm>
            <a:off x="251520" y="4725144"/>
            <a:ext cx="88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Сформирована система оценки деятельности руководителей органов исполнительной власти Омской области</a:t>
            </a:r>
            <a:endParaRPr lang="en-US" sz="1600" b="1" dirty="0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black">
          <a:xfrm>
            <a:off x="251520" y="6012577"/>
            <a:ext cx="889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Проведена независимая оценка качества работы организаций, оказывающих социальные услуги</a:t>
            </a:r>
            <a:endParaRPr lang="en-US" sz="1600" b="1" dirty="0"/>
          </a:p>
        </p:txBody>
      </p:sp>
      <p:grpSp>
        <p:nvGrpSpPr>
          <p:cNvPr id="2" name="Группа 18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Заголовок 7"/>
          <p:cNvSpPr txBox="1">
            <a:spLocks/>
          </p:cNvSpPr>
          <p:nvPr/>
        </p:nvSpPr>
        <p:spPr>
          <a:xfrm>
            <a:off x="1547664" y="620688"/>
            <a:ext cx="6480721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Повышение эффективности деятельности </a:t>
            </a:r>
            <a:endParaRPr kumimoji="0" lang="ru-RU" sz="2400" b="1" i="0" u="none" strike="noStrike" kern="1200" cap="none" spc="50" normalizeH="0" baseline="0" noProof="0" dirty="0">
              <a:ln w="11430"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25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AutoShape 7"/>
          <p:cNvSpPr>
            <a:spLocks noChangeArrowheads="1"/>
          </p:cNvSpPr>
          <p:nvPr/>
        </p:nvSpPr>
        <p:spPr bwMode="gray">
          <a:xfrm>
            <a:off x="179512" y="5373216"/>
            <a:ext cx="8856984" cy="5040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251519" y="5460613"/>
            <a:ext cx="7826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EucrosiaUPC" pitchFamily="18" charset="-34"/>
              </a:rPr>
              <a:t>Обновлен состав Общественного совета при Министерстве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39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187624" y="1412776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 rot="21280823">
            <a:off x="347736" y="1709079"/>
            <a:ext cx="3461252" cy="3789776"/>
          </a:xfrm>
          <a:prstGeom prst="rect">
            <a:avLst/>
          </a:prstGeom>
          <a:solidFill>
            <a:srgbClr val="006600">
              <a:alpha val="39999"/>
            </a:srgbClr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gray">
          <a:xfrm>
            <a:off x="611560" y="1844824"/>
            <a:ext cx="3383761" cy="3461254"/>
          </a:xfrm>
          <a:prstGeom prst="rect">
            <a:avLst/>
          </a:prstGeom>
          <a:gradFill rotWithShape="1">
            <a:gsLst>
              <a:gs pos="0">
                <a:srgbClr val="DBD3A9">
                  <a:gamma/>
                  <a:tint val="0"/>
                  <a:invGamma/>
                </a:srgbClr>
              </a:gs>
              <a:gs pos="100000">
                <a:srgbClr val="DBD3A9"/>
              </a:gs>
            </a:gsLst>
            <a:lin ang="2700000" scaled="1"/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1922056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Федеральный закон </a:t>
            </a:r>
          </a:p>
          <a:p>
            <a:pPr algn="ctr"/>
            <a:r>
              <a:rPr lang="ru-RU" sz="2000" b="1" dirty="0" smtClean="0"/>
              <a:t>от 28 декабря 2013 года</a:t>
            </a:r>
          </a:p>
          <a:p>
            <a:pPr algn="ctr"/>
            <a:r>
              <a:rPr lang="ru-RU" sz="2000" b="1" dirty="0" smtClean="0"/>
              <a:t>№ 442-ФЗ "Об основах </a:t>
            </a:r>
          </a:p>
          <a:p>
            <a:pPr algn="ctr"/>
            <a:r>
              <a:rPr lang="ru-RU" sz="2000" b="1" dirty="0" smtClean="0"/>
              <a:t>социального обслуживания </a:t>
            </a:r>
          </a:p>
          <a:p>
            <a:pPr algn="ctr"/>
            <a:r>
              <a:rPr lang="ru-RU" sz="2000" b="1" dirty="0" smtClean="0"/>
              <a:t>граждан в  Российской Федерации"</a:t>
            </a:r>
          </a:p>
        </p:txBody>
      </p:sp>
      <p:pic>
        <p:nvPicPr>
          <p:cNvPr id="22" name="Picture 34" descr="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1524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право 27"/>
          <p:cNvSpPr/>
          <p:nvPr/>
        </p:nvSpPr>
        <p:spPr>
          <a:xfrm>
            <a:off x="3851920" y="1936256"/>
            <a:ext cx="576064" cy="484632"/>
          </a:xfrm>
          <a:prstGeom prst="rightArrow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27984" y="1556792"/>
            <a:ext cx="4392488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 течение года в соответствии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 </a:t>
            </a:r>
            <a:r>
              <a:rPr lang="ru-RU" b="1" dirty="0" smtClean="0">
                <a:solidFill>
                  <a:schemeClr val="tx1"/>
                </a:solidFill>
              </a:rPr>
              <a:t>утвержденным планом подготовки нормативных правовых актов Омской области в связи с реализацией Закона были разработаны и приняты: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99992" y="3212976"/>
            <a:ext cx="42484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-  2 областных закона;</a:t>
            </a:r>
          </a:p>
          <a:p>
            <a:endParaRPr lang="ru-RU" sz="900" b="1" dirty="0" smtClean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-  1 Указ Губернатора Омской области;</a:t>
            </a:r>
          </a:p>
          <a:p>
            <a:endParaRPr lang="ru-RU" sz="1000" b="1" dirty="0" smtClean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-  10 постановлений Правительства Омской области;</a:t>
            </a:r>
          </a:p>
          <a:p>
            <a:endParaRPr lang="ru-RU" sz="1000" b="1" dirty="0" smtClean="0">
              <a:solidFill>
                <a:srgbClr val="006600"/>
              </a:solidFill>
            </a:endParaRPr>
          </a:p>
          <a:p>
            <a:r>
              <a:rPr lang="ru-RU" b="1" dirty="0" smtClean="0">
                <a:solidFill>
                  <a:srgbClr val="006600"/>
                </a:solidFill>
              </a:rPr>
              <a:t>-  10 приказов Министерства труда и социального развития Омской области 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>
            <a:off x="4499992" y="3318892"/>
            <a:ext cx="144016" cy="170684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gray">
          <a:xfrm>
            <a:off x="4499992" y="3717032"/>
            <a:ext cx="144016" cy="170684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4499992" y="4149080"/>
            <a:ext cx="144016" cy="170684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03648" y="719698"/>
            <a:ext cx="6552728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835696" y="745540"/>
            <a:ext cx="5760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701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Социальное обслуживание населения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gray">
          <a:xfrm>
            <a:off x="4499992" y="4869160"/>
            <a:ext cx="144016" cy="170684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33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1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71600" y="404664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Министерство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Заголовок 7"/>
          <p:cNvSpPr txBox="1">
            <a:spLocks/>
          </p:cNvSpPr>
          <p:nvPr/>
        </p:nvSpPr>
        <p:spPr>
          <a:xfrm>
            <a:off x="1763688" y="782707"/>
            <a:ext cx="5976664" cy="46166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 anchorCtr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Финансовое обеспечение отрасли </a:t>
            </a:r>
            <a:endParaRPr kumimoji="0" lang="ru-RU" sz="2400" b="1" i="0" u="none" strike="noStrike" kern="1200" cap="none" spc="50" normalizeH="0" baseline="0" noProof="0" dirty="0">
              <a:ln w="11430"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835696" y="1340768"/>
            <a:ext cx="54726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ЭФФЕКТИВНОЕ РАСХОДОВАНИЕ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БЮДЖЕТНЫХ СРЕДСТВ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5536" y="2420888"/>
            <a:ext cx="8352928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 первоочередных мероприятий по обеспечению устойчивого развития экономики и социальной стабильности в Омской области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в 2015 году и на 2016 – 2017 годы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95536" y="3501008"/>
            <a:ext cx="470948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оптимизация мер социальной поддержки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788024" y="4077072"/>
            <a:ext cx="3960440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реструктуризация сети учреждений</a:t>
            </a:r>
          </a:p>
          <a:p>
            <a:pPr algn="ctr"/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95536" y="4077072"/>
            <a:ext cx="40324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5536" y="4077072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оптимизация штатной численности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292080" y="3501008"/>
            <a:ext cx="345638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64088" y="3501008"/>
            <a:ext cx="3672408" cy="37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внедрение системы </a:t>
            </a:r>
            <a:r>
              <a:rPr lang="ru-RU" b="1" dirty="0" err="1" smtClean="0"/>
              <a:t>аутсорсинга</a:t>
            </a:r>
            <a:endParaRPr lang="ru-RU" b="1" dirty="0" smtClean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95536" y="4653136"/>
            <a:ext cx="8352928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сокращение расходов на содержание учреждений, расходов Министерства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95536" y="5229200"/>
            <a:ext cx="83529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331640" y="5219908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расширение предоставления дополнительных платных услуг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33636" y="5752306"/>
            <a:ext cx="8280920" cy="4766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67544" y="5795972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развитие негосударственного сектора предоставления социальных услуг</a:t>
            </a:r>
          </a:p>
        </p:txBody>
      </p:sp>
      <p:sp>
        <p:nvSpPr>
          <p:cNvPr id="55" name="Стрелка вниз 54"/>
          <p:cNvSpPr/>
          <p:nvPr/>
        </p:nvSpPr>
        <p:spPr>
          <a:xfrm>
            <a:off x="4283968" y="2132856"/>
            <a:ext cx="576064" cy="36004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40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Скругленный прямоугольник 59"/>
          <p:cNvSpPr/>
          <p:nvPr/>
        </p:nvSpPr>
        <p:spPr>
          <a:xfrm>
            <a:off x="971600" y="2852936"/>
            <a:ext cx="7992888" cy="504056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установление ответственности за достоверность учета рабочего времени подчиненных работников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608" y="764704"/>
            <a:ext cx="76328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Распоряжение Министерства от 20 февраля 2015 года № 112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"О недопустимости нарушения уголовного законодательства Российской Федерации"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71600" y="3429000"/>
            <a:ext cx="7992888" cy="504056"/>
          </a:xfrm>
          <a:prstGeom prst="roundRect">
            <a:avLst>
              <a:gd name="adj" fmla="val 50000"/>
            </a:avLst>
          </a:prstGeom>
          <a:solidFill>
            <a:srgbClr val="7CC3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проверка достоверности документов, подтверждающих оказание социальных услуг гражданам, их количество и содержание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71600" y="4005064"/>
            <a:ext cx="8029400" cy="864096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контроль за совершением юридически значимых действий от имени совершеннолетних недееспособных граждан в части распоряжения имуществом и денежными средствами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71600" y="4941168"/>
            <a:ext cx="8029400" cy="576064"/>
          </a:xfrm>
          <a:prstGeom prst="roundRect">
            <a:avLst>
              <a:gd name="adj" fmla="val 50000"/>
            </a:avLst>
          </a:prstGeom>
          <a:solidFill>
            <a:srgbClr val="7CC3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контроль за работниками, на которых возложена индивидуальная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 коллективная материальная ответственность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71600" y="5589240"/>
            <a:ext cx="7992888" cy="57606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принятие предусмотренных законодательством мер по возмещению причиненного материального ущерба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1600" y="2132856"/>
            <a:ext cx="7992888" cy="648072"/>
          </a:xfrm>
          <a:prstGeom prst="roundRect">
            <a:avLst>
              <a:gd name="adj" fmla="val 50000"/>
            </a:avLst>
          </a:prstGeom>
          <a:solidFill>
            <a:srgbClr val="7CC3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контроль ведения бухгалтерского учета и движения товарно-материальных ценностей, кадрового делопроизводства и табелей учета рабочего времени </a:t>
            </a:r>
          </a:p>
        </p:txBody>
      </p:sp>
      <p:grpSp>
        <p:nvGrpSpPr>
          <p:cNvPr id="24" name="Группа 19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27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4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41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95536" y="3068960"/>
            <a:ext cx="57606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395536" y="3933056"/>
            <a:ext cx="57606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395536" y="4725144"/>
            <a:ext cx="57606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395536" y="5589240"/>
            <a:ext cx="57606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95536" y="2204864"/>
            <a:ext cx="57606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инистерство_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жилые.jpg"/>
          <p:cNvPicPr>
            <a:picLocks noChangeAspect="1"/>
          </p:cNvPicPr>
          <p:nvPr/>
        </p:nvPicPr>
        <p:blipFill>
          <a:blip r:embed="rId3" cstate="print"/>
          <a:srcRect b="2244"/>
          <a:stretch>
            <a:fillRect/>
          </a:stretch>
        </p:blipFill>
        <p:spPr>
          <a:xfrm>
            <a:off x="4139953" y="2004974"/>
            <a:ext cx="1944216" cy="1352018"/>
          </a:xfrm>
          <a:prstGeom prst="rect">
            <a:avLst/>
          </a:prstGeom>
        </p:spPr>
      </p:pic>
      <p:pic>
        <p:nvPicPr>
          <p:cNvPr id="6" name="Рисунок 5" descr="moyasemia.jpg"/>
          <p:cNvPicPr>
            <a:picLocks noChangeAspect="1"/>
          </p:cNvPicPr>
          <p:nvPr/>
        </p:nvPicPr>
        <p:blipFill>
          <a:blip r:embed="rId4" cstate="print"/>
          <a:srcRect b="4921"/>
          <a:stretch>
            <a:fillRect/>
          </a:stretch>
        </p:blipFill>
        <p:spPr>
          <a:xfrm>
            <a:off x="5076056" y="620688"/>
            <a:ext cx="1872208" cy="1335070"/>
          </a:xfrm>
          <a:prstGeom prst="rect">
            <a:avLst/>
          </a:prstGeom>
        </p:spPr>
      </p:pic>
      <p:pic>
        <p:nvPicPr>
          <p:cNvPr id="7" name="Рисунок 6" descr="23da450944f0818162562a06dc761501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988840"/>
            <a:ext cx="2016224" cy="1368151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79512" y="5877272"/>
            <a:ext cx="7920880" cy="66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Докладчик: М.Ю. Дитятковский – Министр труда и социального развития Омской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212976"/>
            <a:ext cx="1800200" cy="1943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3429000"/>
            <a:ext cx="849694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Рисунок 23" descr="семь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988840"/>
            <a:ext cx="1872208" cy="1368152"/>
          </a:xfrm>
          <a:prstGeom prst="rect">
            <a:avLst/>
          </a:prstGeom>
        </p:spPr>
      </p:pic>
      <p:pic>
        <p:nvPicPr>
          <p:cNvPr id="28" name="Рисунок 27" descr="1336297679_veterani2.jpg"/>
          <p:cNvPicPr>
            <a:picLocks noChangeAspect="1"/>
          </p:cNvPicPr>
          <p:nvPr/>
        </p:nvPicPr>
        <p:blipFill>
          <a:blip r:embed="rId7" cstate="print"/>
          <a:srcRect r="3704"/>
          <a:stretch>
            <a:fillRect/>
          </a:stretch>
        </p:blipFill>
        <p:spPr>
          <a:xfrm>
            <a:off x="3131840" y="620688"/>
            <a:ext cx="1872208" cy="1309916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2195736" y="386104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 итогах работы Министерства труда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социального развития Омской области</a:t>
            </a:r>
            <a:endParaRPr lang="ru-RU" sz="2400" b="1" dirty="0" smtClean="0">
              <a:solidFill>
                <a:srgbClr val="0000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2014 году и задачах на 2015 год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395536" y="4149080"/>
            <a:ext cx="8424936" cy="57606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 smtClean="0">
                <a:solidFill>
                  <a:schemeClr val="tx1"/>
                </a:solidFill>
              </a:rPr>
              <a:t>Оказано </a:t>
            </a:r>
            <a:r>
              <a:rPr lang="ru-RU" b="1" dirty="0" smtClean="0">
                <a:solidFill>
                  <a:srgbClr val="FF0000"/>
                </a:solidFill>
              </a:rPr>
              <a:t>12,7 тыс.</a:t>
            </a:r>
            <a:r>
              <a:rPr lang="ru-RU" b="1" dirty="0" smtClean="0">
                <a:solidFill>
                  <a:schemeClr val="tx1"/>
                </a:solidFill>
              </a:rPr>
              <a:t> транспортных услуг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310436" y="1628800"/>
            <a:ext cx="8510036" cy="93610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59832" y="1340768"/>
            <a:ext cx="2952328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128095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Новая форма оказания государственной социальной помощи − социальный  контракт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1887796"/>
            <a:ext cx="81696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Заключено </a:t>
            </a:r>
            <a:r>
              <a:rPr lang="ru-RU" sz="2000" b="1" dirty="0" smtClean="0">
                <a:solidFill>
                  <a:srgbClr val="FF0000"/>
                </a:solidFill>
              </a:rPr>
              <a:t>562</a:t>
            </a:r>
            <a:r>
              <a:rPr lang="ru-RU" b="1" dirty="0" smtClean="0"/>
              <a:t> социальных контракта с малоимущими семьями,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80 % </a:t>
            </a:r>
            <a:r>
              <a:rPr lang="ru-RU" b="1" dirty="0" smtClean="0"/>
              <a:t>контрактов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включено положение о развитии ЛПХ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3528" y="2852936"/>
            <a:ext cx="8496944" cy="93610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90314" y="2708920"/>
            <a:ext cx="416991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18306" y="2740858"/>
            <a:ext cx="416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Выездные мобильные службы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8628" y="3140968"/>
            <a:ext cx="833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Организовано </a:t>
            </a:r>
            <a:r>
              <a:rPr lang="ru-RU" b="1" dirty="0" smtClean="0">
                <a:solidFill>
                  <a:srgbClr val="FF0000"/>
                </a:solidFill>
              </a:rPr>
              <a:t>1 256 </a:t>
            </a:r>
            <a:r>
              <a:rPr lang="ru-RU" b="1" dirty="0" smtClean="0"/>
              <a:t>выездов мобильной службы в </a:t>
            </a:r>
            <a:r>
              <a:rPr lang="ru-RU" b="1" dirty="0" smtClean="0"/>
              <a:t>отдаленные </a:t>
            </a:r>
            <a:r>
              <a:rPr lang="ru-RU" b="1" dirty="0" smtClean="0"/>
              <a:t>сельские поселения, различные виды помощи получили более </a:t>
            </a:r>
            <a:r>
              <a:rPr lang="ru-RU" b="1" dirty="0" smtClean="0">
                <a:solidFill>
                  <a:srgbClr val="FF0000"/>
                </a:solidFill>
              </a:rPr>
              <a:t>60 тыс. чел.</a:t>
            </a:r>
            <a:endParaRPr lang="ru-RU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95536" y="5157192"/>
            <a:ext cx="8424936" cy="86409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53016" y="5013176"/>
            <a:ext cx="526183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087263" y="4973106"/>
            <a:ext cx="5149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Работа с </a:t>
            </a:r>
            <a:r>
              <a:rPr lang="ru-RU" sz="2000" b="1" dirty="0" err="1" smtClean="0"/>
              <a:t>дезадаптированными</a:t>
            </a:r>
            <a:r>
              <a:rPr lang="ru-RU" sz="2000" b="1" dirty="0" smtClean="0"/>
              <a:t> гражданами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95067" y="5374957"/>
            <a:ext cx="8253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Оказано свыше </a:t>
            </a:r>
            <a:r>
              <a:rPr lang="ru-RU" b="1" dirty="0" smtClean="0">
                <a:solidFill>
                  <a:srgbClr val="FF0000"/>
                </a:solidFill>
              </a:rPr>
              <a:t>36 тыс. услуг</a:t>
            </a:r>
            <a:r>
              <a:rPr lang="ru-RU" b="1" dirty="0" smtClean="0"/>
              <a:t>  по социальной реабилитации </a:t>
            </a:r>
            <a:r>
              <a:rPr lang="ru-RU" b="1" dirty="0" smtClean="0">
                <a:solidFill>
                  <a:srgbClr val="FF0000"/>
                </a:solidFill>
              </a:rPr>
              <a:t>4 тыс.  </a:t>
            </a:r>
            <a:r>
              <a:rPr lang="ru-RU" b="1" dirty="0" err="1" smtClean="0"/>
              <a:t>дезадаптированных</a:t>
            </a:r>
            <a:r>
              <a:rPr lang="ru-RU" b="1" dirty="0" smtClean="0"/>
              <a:t> граждан  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784892" y="3933056"/>
            <a:ext cx="365931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Служба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47423" y="3933056"/>
            <a:ext cx="4084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Служба "Социальное такси"</a:t>
            </a:r>
            <a:endParaRPr lang="ru-RU" sz="20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403648" y="719698"/>
            <a:ext cx="6552728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47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1835696" y="745540"/>
            <a:ext cx="5760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701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Социальное обслуживание населения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0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706" name="Picture 2" descr="http://social.admtyumen.ru/files/upload/OIV/D_soc-r/zary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2857500" cy="1847851"/>
          </a:xfrm>
          <a:prstGeom prst="rect">
            <a:avLst/>
          </a:prstGeom>
          <a:noFill/>
        </p:spPr>
      </p:pic>
      <p:pic>
        <p:nvPicPr>
          <p:cNvPr id="12" name="Рисунок 11" descr="уход.jpg"/>
          <p:cNvPicPr>
            <a:picLocks noChangeAspect="1"/>
          </p:cNvPicPr>
          <p:nvPr/>
        </p:nvPicPr>
        <p:blipFill>
          <a:blip r:embed="rId3" cstate="print"/>
          <a:srcRect t="9367"/>
          <a:stretch>
            <a:fillRect/>
          </a:stretch>
        </p:blipFill>
        <p:spPr>
          <a:xfrm>
            <a:off x="3419872" y="4653136"/>
            <a:ext cx="2736304" cy="1862826"/>
          </a:xfrm>
          <a:prstGeom prst="rect">
            <a:avLst/>
          </a:prstGeom>
        </p:spPr>
      </p:pic>
      <p:pic>
        <p:nvPicPr>
          <p:cNvPr id="14" name="Рисунок 13" descr="wpid-250x250_61894678.jpg"/>
          <p:cNvPicPr>
            <a:picLocks noChangeAspect="1"/>
          </p:cNvPicPr>
          <p:nvPr/>
        </p:nvPicPr>
        <p:blipFill>
          <a:blip r:embed="rId4" cstate="print"/>
          <a:srcRect b="15329"/>
          <a:stretch>
            <a:fillRect/>
          </a:stretch>
        </p:blipFill>
        <p:spPr>
          <a:xfrm>
            <a:off x="6228184" y="4653136"/>
            <a:ext cx="2520280" cy="1872208"/>
          </a:xfrm>
          <a:prstGeom prst="rect">
            <a:avLst/>
          </a:prstGeom>
        </p:spPr>
      </p:pic>
      <p:grpSp>
        <p:nvGrpSpPr>
          <p:cNvPr id="2" name="Группа 20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11560" y="1484784"/>
            <a:ext cx="828092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Каждый пятый житель региона − пенсионер по возрасту 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4077072"/>
            <a:ext cx="842493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/>
              <a:t>Ежегодно увеличивается спрос на социальное обслуживание 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1560" y="2276872"/>
            <a:ext cx="828092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/>
              <a:t>Численность пенсионеров по возрасту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3068960"/>
            <a:ext cx="243988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460 тыс. чел.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72200" y="2852936"/>
            <a:ext cx="223224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510 тыс. чел.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7584" y="3429000"/>
            <a:ext cx="243988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2014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72200" y="3429000"/>
            <a:ext cx="2223864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2020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21095447">
            <a:off x="3949704" y="3103019"/>
            <a:ext cx="1985847" cy="279214"/>
          </a:xfrm>
          <a:prstGeom prst="rightArrow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03648" y="719698"/>
            <a:ext cx="6552728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35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835696" y="745540"/>
            <a:ext cx="5760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701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Социальное обслуживание населения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187624" y="5661248"/>
            <a:ext cx="763284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концу 2014  года функционировали 228 приемных семей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187624" y="3861048"/>
            <a:ext cx="75608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Численность граждан, получивших в 2014 году услуги сиделки, −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1 380 чел.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043608" y="1916832"/>
            <a:ext cx="777686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Бюджетные расходы на поддержку частных пансионатов в расчете на 1 проживающего в 2,2 раза меньше, чем в государственных учреждениях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584" y="1412776"/>
            <a:ext cx="7992888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Развитие частных пансионатов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9592" y="2924944"/>
            <a:ext cx="7920880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Предоставление на дому услуг сиделки гражданам пожилого возраста, нуждающимся в постоянном постороннем уходе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4509120"/>
            <a:ext cx="784887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Поддержка приемных семей для одиноких или одиноко проживающих граждан пожилого возраста, инвалидов I и II группы и совершеннолетних недееспособных граждан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692696"/>
            <a:ext cx="7416824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29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619672" y="718538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701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Внедрение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стационарозамещающих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технологий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1560" y="5301208"/>
            <a:ext cx="820891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9552" y="3861048"/>
            <a:ext cx="820891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Денежную выплату получают более 500 чел. (размер выплаты − 6 387 руб.)</a:t>
            </a:r>
          </a:p>
        </p:txBody>
      </p:sp>
      <p:grpSp>
        <p:nvGrpSpPr>
          <p:cNvPr id="2" name="Группа 18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39552" y="1772816"/>
            <a:ext cx="8280920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8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 20 домах проживают  более 520 граждан пенсионного возраста и инвалидов. Субсидии на проведение капитального ремонта специальных домов предоставлены 13 районам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340768"/>
            <a:ext cx="8640960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Поддержка домов  муниципального специализированного жилищного фонда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3068960"/>
            <a:ext cx="864096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Выплата ежемесячного денежного вознаграждения для опекунов совершеннолетних недееспособных граждан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365104"/>
            <a:ext cx="864096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5" y="4411270"/>
            <a:ext cx="8208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Предоставление ежемесячной денежной выплаты по договору пожизненной ренты для пенсионеров, имеющих на праве собственности благоустроенное жилое помещение</a:t>
            </a:r>
            <a:endParaRPr kumimoji="0" lang="ru-RU" b="1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3568" y="5439707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Денежная</a:t>
            </a:r>
            <a:r>
              <a:rPr lang="ru-RU" sz="1400" b="1" i="1" dirty="0" smtClean="0">
                <a:ea typeface="Calibri" pitchFamily="34" charset="0"/>
                <a:cs typeface="EucrosiaUPC" pitchFamily="18" charset="-34"/>
              </a:rPr>
              <a:t> </a:t>
            </a:r>
            <a:r>
              <a:rPr lang="ru-RU" b="1" dirty="0" smtClean="0"/>
              <a:t>выплата по договору пожизненной ренты − от 8 898,0 руб.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до 11 135,2 руб. (в зависимости от качества жилого помещения)</a:t>
            </a:r>
            <a:endParaRPr lang="ru-RU" sz="1400" b="1" i="1" dirty="0" smtClean="0">
              <a:ea typeface="Calibri" pitchFamily="34" charset="0"/>
              <a:cs typeface="EucrosiaUPC" pitchFamily="18" charset="-34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692696"/>
            <a:ext cx="7416824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29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619672" y="718538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701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Внедрение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стационарозамещающих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технологий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3059832" cy="11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0"/>
            <a:ext cx="3131840" cy="1166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0"/>
            <a:ext cx="2952328" cy="11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8"/>
          <p:cNvGrpSpPr/>
          <p:nvPr/>
        </p:nvGrpSpPr>
        <p:grpSpPr>
          <a:xfrm>
            <a:off x="0" y="6768752"/>
            <a:ext cx="9144000" cy="116632"/>
            <a:chOff x="0" y="0"/>
            <a:chExt cx="9144000" cy="11663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0"/>
              <a:ext cx="3059832" cy="1166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0" y="0"/>
              <a:ext cx="3131840" cy="1166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59832" y="0"/>
              <a:ext cx="2952328" cy="1166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71600" y="1147678"/>
            <a:ext cx="7416824" cy="4770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endParaRPr lang="ru-RU" sz="2400" b="1" spc="50" dirty="0" smtClean="0">
              <a:ln w="11430">
                <a:noFill/>
              </a:ln>
              <a:solidFill>
                <a:schemeClr val="tx1"/>
              </a:solidFill>
            </a:endParaRPr>
          </a:p>
        </p:txBody>
      </p:sp>
      <p:grpSp>
        <p:nvGrpSpPr>
          <p:cNvPr id="3" name="Группа 27"/>
          <p:cNvGrpSpPr/>
          <p:nvPr/>
        </p:nvGrpSpPr>
        <p:grpSpPr>
          <a:xfrm>
            <a:off x="179513" y="188640"/>
            <a:ext cx="8640959" cy="667931"/>
            <a:chOff x="179513" y="260648"/>
            <a:chExt cx="8640959" cy="667931"/>
          </a:xfrm>
        </p:grpSpPr>
        <p:pic>
          <p:nvPicPr>
            <p:cNvPr id="29" name="Picture 12" descr="министерство_итог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3" y="260648"/>
              <a:ext cx="648071" cy="58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899592" y="260648"/>
              <a:ext cx="7920880" cy="667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Министерство труда и социального развития Омской области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043608" y="1147678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701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Сокращение очереди на стационарное обслуживание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504056" cy="365125"/>
          </a:xfrm>
        </p:spPr>
        <p:txBody>
          <a:bodyPr/>
          <a:lstStyle/>
          <a:p>
            <a:fld id="{BC1CA0E3-B64D-44A5-A306-EB857ACCA7D1}" type="slidenum">
              <a:rPr lang="ru-RU" sz="1600" b="1" smtClean="0">
                <a:solidFill>
                  <a:schemeClr val="tx1"/>
                </a:solidFill>
              </a:rPr>
              <a:pPr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17728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внедрения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стационарозамещающих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 и строительства новых корпусов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стационарных учреждений: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03648" y="3064892"/>
            <a:ext cx="5875676" cy="230832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снижение очереди</a:t>
            </a:r>
            <a:br>
              <a:rPr lang="ru-RU" sz="2400" b="1" u="sng" dirty="0" smtClean="0"/>
            </a:br>
            <a:r>
              <a:rPr lang="ru-RU" sz="2400" b="1" u="sng" dirty="0" smtClean="0"/>
              <a:t>на стационарное обслуживание</a:t>
            </a:r>
            <a:br>
              <a:rPr lang="ru-RU" sz="2400" b="1" u="sng" dirty="0" smtClean="0"/>
            </a:br>
            <a:r>
              <a:rPr lang="ru-RU" sz="2400" b="1" u="sng" dirty="0" smtClean="0">
                <a:solidFill>
                  <a:srgbClr val="FF0000"/>
                </a:solidFill>
              </a:rPr>
              <a:t>на </a:t>
            </a:r>
            <a:r>
              <a:rPr lang="ru-RU" sz="2800" b="1" u="sng" dirty="0" smtClean="0">
                <a:solidFill>
                  <a:srgbClr val="FF0000"/>
                </a:solidFill>
              </a:rPr>
              <a:t>63 %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b="1" u="sng" dirty="0" smtClean="0"/>
          </a:p>
          <a:p>
            <a:pPr algn="ctr"/>
            <a:r>
              <a:rPr lang="ru-RU" sz="2400" b="1" dirty="0" smtClean="0"/>
              <a:t>с </a:t>
            </a:r>
            <a:r>
              <a:rPr lang="ru-RU" sz="2400" b="1" dirty="0" smtClean="0">
                <a:solidFill>
                  <a:srgbClr val="FF0000"/>
                </a:solidFill>
              </a:rPr>
              <a:t>695</a:t>
            </a:r>
            <a:r>
              <a:rPr lang="ru-RU" sz="2400" b="1" dirty="0" smtClean="0"/>
              <a:t> чел. на 1 января 2014 года</a:t>
            </a:r>
          </a:p>
          <a:p>
            <a:pPr algn="ctr"/>
            <a:r>
              <a:rPr lang="ru-RU" sz="2400" b="1" dirty="0" smtClean="0"/>
              <a:t> до </a:t>
            </a:r>
            <a:r>
              <a:rPr lang="ru-RU" sz="2400" b="1" dirty="0" smtClean="0">
                <a:solidFill>
                  <a:srgbClr val="FF0000"/>
                </a:solidFill>
              </a:rPr>
              <a:t>258</a:t>
            </a:r>
            <a:r>
              <a:rPr lang="ru-RU" sz="2400" b="1" dirty="0" smtClean="0"/>
              <a:t> чел. на 1 января 2015 года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6732240" y="3064892"/>
            <a:ext cx="1123657" cy="23042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</TotalTime>
  <Words>2613</Words>
  <Application>Microsoft Office PowerPoint</Application>
  <PresentationFormat>Экран (4:3)</PresentationFormat>
  <Paragraphs>401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Повышение заработной платы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распоряжения Правительства Омской области «О реорганизации бюджетных учреждений Омской области в сфере социального обслуживания населения»</dc:title>
  <dc:creator>Бацевич Ольга Николаевна</dc:creator>
  <cp:lastModifiedBy>Ваганова Ирина Анатольевна</cp:lastModifiedBy>
  <cp:revision>1283</cp:revision>
  <dcterms:created xsi:type="dcterms:W3CDTF">2012-11-01T04:54:53Z</dcterms:created>
  <dcterms:modified xsi:type="dcterms:W3CDTF">2015-02-26T02:24:30Z</dcterms:modified>
</cp:coreProperties>
</file>